
<file path=[Content_Types].xml><?xml version="1.0" encoding="utf-8"?>
<Types xmlns="http://schemas.openxmlformats.org/package/2006/content-types">
  <Default Extension="avi" ContentType="video/x-msvideo"/>
  <Default Extension="emf" ContentType="image/x-emf"/>
  <Default Extension="jpeg" ContentType="image/jpeg"/>
  <Default Extension="mp4" ContentType="video/mp4"/>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25"/>
  </p:notesMasterIdLst>
  <p:handoutMasterIdLst>
    <p:handoutMasterId r:id="rId26"/>
  </p:handoutMasterIdLst>
  <p:sldIdLst>
    <p:sldId id="715" r:id="rId2"/>
    <p:sldId id="1265" r:id="rId3"/>
    <p:sldId id="1171" r:id="rId4"/>
    <p:sldId id="1270" r:id="rId5"/>
    <p:sldId id="304" r:id="rId6"/>
    <p:sldId id="302" r:id="rId7"/>
    <p:sldId id="1272" r:id="rId8"/>
    <p:sldId id="1271" r:id="rId9"/>
    <p:sldId id="1273" r:id="rId10"/>
    <p:sldId id="1274" r:id="rId11"/>
    <p:sldId id="1267" r:id="rId12"/>
    <p:sldId id="1213" r:id="rId13"/>
    <p:sldId id="1214" r:id="rId14"/>
    <p:sldId id="1268" r:id="rId15"/>
    <p:sldId id="728" r:id="rId16"/>
    <p:sldId id="1216" r:id="rId17"/>
    <p:sldId id="1217" r:id="rId18"/>
    <p:sldId id="1277" r:id="rId19"/>
    <p:sldId id="1210" r:id="rId20"/>
    <p:sldId id="1276" r:id="rId21"/>
    <p:sldId id="1220" r:id="rId22"/>
    <p:sldId id="1269" r:id="rId23"/>
    <p:sldId id="1172" r:id="rId24"/>
  </p:sldIdLst>
  <p:sldSz cx="12192000" cy="6858000"/>
  <p:notesSz cx="6950075" cy="9236075"/>
  <p:kinsoku lang="ja-JP" invalStChars="、。，．・：；？！゛゜ヽヾゝゞ々ー’”）〕］｝〉》」』】°‰′″℃￠％ぁぃぅぇぉっゃゅょゎァィゥェォッャュョヮヵヶ!%),.:;?]}｡｣､･ｧｨｩｪｫｬｭｮｯｰﾞﾟ" invalEndChars="‘“（〔［｛〈《「『【￥＄$([\{｢￡"/>
  <p:defaultTextStyle>
    <a:defPPr>
      <a:defRPr lang="en-US"/>
    </a:defPPr>
    <a:lvl1pPr algn="l" rtl="0" eaLnBrk="0" fontAlgn="base" hangingPunct="0">
      <a:spcBef>
        <a:spcPct val="0"/>
      </a:spcBef>
      <a:spcAft>
        <a:spcPct val="0"/>
      </a:spcAft>
      <a:defRPr sz="4000" kern="1200">
        <a:solidFill>
          <a:schemeClr val="tx1"/>
        </a:solidFill>
        <a:latin typeface="Arial" charset="0"/>
        <a:ea typeface="ＭＳ Ｐゴシック" charset="0"/>
        <a:cs typeface="ＭＳ Ｐゴシック" charset="0"/>
      </a:defRPr>
    </a:lvl1pPr>
    <a:lvl2pPr marL="457200" algn="l" rtl="0" eaLnBrk="0" fontAlgn="base" hangingPunct="0">
      <a:spcBef>
        <a:spcPct val="0"/>
      </a:spcBef>
      <a:spcAft>
        <a:spcPct val="0"/>
      </a:spcAft>
      <a:defRPr sz="4000" kern="1200">
        <a:solidFill>
          <a:schemeClr val="tx1"/>
        </a:solidFill>
        <a:latin typeface="Arial" charset="0"/>
        <a:ea typeface="ＭＳ Ｐゴシック" charset="0"/>
        <a:cs typeface="ＭＳ Ｐゴシック" charset="0"/>
      </a:defRPr>
    </a:lvl2pPr>
    <a:lvl3pPr marL="914400" algn="l" rtl="0" eaLnBrk="0" fontAlgn="base" hangingPunct="0">
      <a:spcBef>
        <a:spcPct val="0"/>
      </a:spcBef>
      <a:spcAft>
        <a:spcPct val="0"/>
      </a:spcAft>
      <a:defRPr sz="4000" kern="1200">
        <a:solidFill>
          <a:schemeClr val="tx1"/>
        </a:solidFill>
        <a:latin typeface="Arial" charset="0"/>
        <a:ea typeface="ＭＳ Ｐゴシック" charset="0"/>
        <a:cs typeface="ＭＳ Ｐゴシック" charset="0"/>
      </a:defRPr>
    </a:lvl3pPr>
    <a:lvl4pPr marL="1371600" algn="l" rtl="0" eaLnBrk="0" fontAlgn="base" hangingPunct="0">
      <a:spcBef>
        <a:spcPct val="0"/>
      </a:spcBef>
      <a:spcAft>
        <a:spcPct val="0"/>
      </a:spcAft>
      <a:defRPr sz="4000" kern="1200">
        <a:solidFill>
          <a:schemeClr val="tx1"/>
        </a:solidFill>
        <a:latin typeface="Arial" charset="0"/>
        <a:ea typeface="ＭＳ Ｐゴシック" charset="0"/>
        <a:cs typeface="ＭＳ Ｐゴシック" charset="0"/>
      </a:defRPr>
    </a:lvl4pPr>
    <a:lvl5pPr marL="1828800" algn="l" rtl="0" eaLnBrk="0" fontAlgn="base" hangingPunct="0">
      <a:spcBef>
        <a:spcPct val="0"/>
      </a:spcBef>
      <a:spcAft>
        <a:spcPct val="0"/>
      </a:spcAft>
      <a:defRPr sz="4000" kern="1200">
        <a:solidFill>
          <a:schemeClr val="tx1"/>
        </a:solidFill>
        <a:latin typeface="Arial" charset="0"/>
        <a:ea typeface="ＭＳ Ｐゴシック" charset="0"/>
        <a:cs typeface="ＭＳ Ｐゴシック" charset="0"/>
      </a:defRPr>
    </a:lvl5pPr>
    <a:lvl6pPr marL="2286000" algn="l" defTabSz="457200" rtl="0" eaLnBrk="1" latinLnBrk="0" hangingPunct="1">
      <a:defRPr sz="4000" kern="1200">
        <a:solidFill>
          <a:schemeClr val="tx1"/>
        </a:solidFill>
        <a:latin typeface="Arial" charset="0"/>
        <a:ea typeface="ＭＳ Ｐゴシック" charset="0"/>
        <a:cs typeface="ＭＳ Ｐゴシック" charset="0"/>
      </a:defRPr>
    </a:lvl6pPr>
    <a:lvl7pPr marL="2743200" algn="l" defTabSz="457200" rtl="0" eaLnBrk="1" latinLnBrk="0" hangingPunct="1">
      <a:defRPr sz="4000" kern="1200">
        <a:solidFill>
          <a:schemeClr val="tx1"/>
        </a:solidFill>
        <a:latin typeface="Arial" charset="0"/>
        <a:ea typeface="ＭＳ Ｐゴシック" charset="0"/>
        <a:cs typeface="ＭＳ Ｐゴシック" charset="0"/>
      </a:defRPr>
    </a:lvl7pPr>
    <a:lvl8pPr marL="3200400" algn="l" defTabSz="457200" rtl="0" eaLnBrk="1" latinLnBrk="0" hangingPunct="1">
      <a:defRPr sz="4000" kern="1200">
        <a:solidFill>
          <a:schemeClr val="tx1"/>
        </a:solidFill>
        <a:latin typeface="Arial" charset="0"/>
        <a:ea typeface="ＭＳ Ｐゴシック" charset="0"/>
        <a:cs typeface="ＭＳ Ｐゴシック" charset="0"/>
      </a:defRPr>
    </a:lvl8pPr>
    <a:lvl9pPr marL="3657600" algn="l" defTabSz="457200" rtl="0" eaLnBrk="1" latinLnBrk="0" hangingPunct="1">
      <a:defRPr sz="4000"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2" frameSlides="1"/>
  <p:showPr showNarration="1" useTimings="0">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33056"/>
    <a:srgbClr val="FFCC99"/>
    <a:srgbClr val="FF00FF"/>
    <a:srgbClr val="929000"/>
    <a:srgbClr val="FFD579"/>
    <a:srgbClr val="FFFC00"/>
    <a:srgbClr val="C1C1C1"/>
    <a:srgbClr val="CCECFF"/>
    <a:srgbClr val="009193"/>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5016"/>
    <p:restoredTop sz="81497" autoAdjust="0"/>
  </p:normalViewPr>
  <p:slideViewPr>
    <p:cSldViewPr snapToGrid="0">
      <p:cViewPr varScale="1">
        <p:scale>
          <a:sx n="99" d="100"/>
          <a:sy n="99" d="100"/>
        </p:scale>
        <p:origin x="904" y="168"/>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00" d="100"/>
        <a:sy n="100" d="100"/>
      </p:scale>
      <p:origin x="0" y="13112"/>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023901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body" sz="quarter" idx="3"/>
          </p:nvPr>
        </p:nvSpPr>
        <p:spPr bwMode="auto">
          <a:xfrm>
            <a:off x="925513" y="4387850"/>
            <a:ext cx="5099050" cy="41560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746" tIns="45068" rIns="91746" bIns="45068"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051" name="Rectangle 3"/>
          <p:cNvSpPr>
            <a:spLocks noGrp="1" noRot="1" noChangeAspect="1" noChangeArrowheads="1" noTextEdit="1"/>
          </p:cNvSpPr>
          <p:nvPr>
            <p:ph type="sldImg" idx="2"/>
          </p:nvPr>
        </p:nvSpPr>
        <p:spPr bwMode="auto">
          <a:xfrm>
            <a:off x="396875" y="692150"/>
            <a:ext cx="6157913" cy="3463925"/>
          </a:xfrm>
          <a:prstGeom prst="rect">
            <a:avLst/>
          </a:prstGeom>
          <a:noFill/>
          <a:ln w="12700">
            <a:solidFill>
              <a:schemeClr val="tx1"/>
            </a:solidFill>
            <a:miter lim="800000"/>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53640926-AAD7-44d8-BBD7-CCE9431645EC}">
              <a14:shadowObscured xmlns:a14="http://schemas.microsoft.com/office/drawing/2010/main" xmlns="" val="1"/>
            </a:ext>
          </a:extLst>
        </p:spPr>
      </p:sp>
    </p:spTree>
    <p:extLst>
      <p:ext uri="{BB962C8B-B14F-4D97-AF65-F5344CB8AC3E}">
        <p14:creationId xmlns:p14="http://schemas.microsoft.com/office/powerpoint/2010/main" val="160264760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charset="0"/>
        <a:ea typeface="ＭＳ Ｐゴシック" charset="0"/>
        <a:cs typeface="ＭＳ Ｐゴシック" charset="0"/>
      </a:defRPr>
    </a:lvl1pPr>
    <a:lvl2pPr marL="457200" algn="l" rtl="0" eaLnBrk="0" fontAlgn="base" hangingPunct="0">
      <a:spcBef>
        <a:spcPct val="30000"/>
      </a:spcBef>
      <a:spcAft>
        <a:spcPct val="0"/>
      </a:spcAft>
      <a:defRPr sz="1200" kern="1200">
        <a:solidFill>
          <a:schemeClr val="tx1"/>
        </a:solidFill>
        <a:latin typeface="Times New Roman" charset="0"/>
        <a:ea typeface="ＭＳ Ｐゴシック" charset="0"/>
        <a:cs typeface="+mn-cs"/>
      </a:defRPr>
    </a:lvl2pPr>
    <a:lvl3pPr marL="914400" algn="l" rtl="0" eaLnBrk="0" fontAlgn="base" hangingPunct="0">
      <a:spcBef>
        <a:spcPct val="30000"/>
      </a:spcBef>
      <a:spcAft>
        <a:spcPct val="0"/>
      </a:spcAft>
      <a:defRPr sz="1200" kern="1200">
        <a:solidFill>
          <a:schemeClr val="tx1"/>
        </a:solidFill>
        <a:latin typeface="Times New Roman" charset="0"/>
        <a:ea typeface="ＭＳ Ｐゴシック" charset="0"/>
        <a:cs typeface="+mn-cs"/>
      </a:defRPr>
    </a:lvl3pPr>
    <a:lvl4pPr marL="1371600" algn="l" rtl="0" eaLnBrk="0" fontAlgn="base" hangingPunct="0">
      <a:spcBef>
        <a:spcPct val="30000"/>
      </a:spcBef>
      <a:spcAft>
        <a:spcPct val="0"/>
      </a:spcAft>
      <a:defRPr sz="1200" kern="1200">
        <a:solidFill>
          <a:schemeClr val="tx1"/>
        </a:solidFill>
        <a:latin typeface="Times New Roman" charset="0"/>
        <a:ea typeface="ＭＳ Ｐゴシック" charset="0"/>
        <a:cs typeface="+mn-cs"/>
      </a:defRPr>
    </a:lvl4pPr>
    <a:lvl5pPr marL="1828800" algn="l" rtl="0" eaLnBrk="0" fontAlgn="base" hangingPunct="0">
      <a:spcBef>
        <a:spcPct val="30000"/>
      </a:spcBef>
      <a:spcAft>
        <a:spcPct val="0"/>
      </a:spcAft>
      <a:defRPr sz="1200" kern="1200">
        <a:solidFill>
          <a:schemeClr val="tx1"/>
        </a:solidFill>
        <a:latin typeface="Times New Roman" charset="0"/>
        <a:ea typeface="ＭＳ Ｐゴシック" charset="0"/>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6875" y="692150"/>
            <a:ext cx="6157913" cy="3463925"/>
          </a:xfrm>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0"/>
                <a:cs typeface="ＭＳ Ｐゴシック" charset="0"/>
              </a:rPr>
              <a:t>Describe some of the ongoing work we are doing with MODFLOW </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effectLst/>
              <a:latin typeface="Times New Roman" charset="0"/>
              <a:ea typeface="ＭＳ Ｐゴシック" charset="0"/>
              <a:cs typeface="ＭＳ Ｐゴシック"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0"/>
                <a:cs typeface="ＭＳ Ｐゴシック" charset="0"/>
              </a:rPr>
              <a:t>MODFLOW and related software distributed by the USGS is developed and supported by a growing team of USGS scientists and external collaborators.  Recent MODFLOW development efforts have focused on use of unstructured and locally refined grids for constant or variable-density groundwater flow and solute transport simulation, robust handling of three-dimensional anisotropy, generalization and tracking of water transfer between packages, distributed memory parallelization, and consolidation of these core capabilities into MODFLOW 6.  These capabilities make it possible to construct new types of models, such as tightly coupled nested models, that have not been possible with previous MODFLOW versions.  Underlying these efforts has been the adoption of an open-development philosophy that relies on testing-based development and continuous integration practices by the core development team and by the broader MODFLOW community.  Ongoing development increasingly relies on the </a:t>
            </a:r>
            <a:r>
              <a:rPr lang="en-US" sz="1200" kern="1200" dirty="0" err="1">
                <a:solidFill>
                  <a:schemeClr val="tx1"/>
                </a:solidFill>
                <a:effectLst/>
                <a:latin typeface="Times New Roman" charset="0"/>
                <a:ea typeface="ＭＳ Ｐゴシック" charset="0"/>
                <a:cs typeface="ＭＳ Ｐゴシック" charset="0"/>
              </a:rPr>
              <a:t>Flopy</a:t>
            </a:r>
            <a:r>
              <a:rPr lang="en-US" sz="1200" kern="1200" dirty="0">
                <a:solidFill>
                  <a:schemeClr val="tx1"/>
                </a:solidFill>
                <a:effectLst/>
                <a:latin typeface="Times New Roman" charset="0"/>
                <a:ea typeface="ＭＳ Ｐゴシック" charset="0"/>
                <a:cs typeface="ＭＳ Ｐゴシック" charset="0"/>
              </a:rPr>
              <a:t> python package for automating model construction.  Resulting from these development efforts is a suite of MODFLOW programs that can be applied at local, regional, and National scales for a wide variety of complex groundwater flow and transport problems.</a:t>
            </a:r>
            <a:r>
              <a:rPr lang="en-US" dirty="0">
                <a:effectLst/>
              </a:rPr>
              <a:t> </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a:effectLst/>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a:effectLst/>
              </a:rPr>
              <a:t>OASIS MCT</a:t>
            </a:r>
            <a:endParaRPr lang="en-US" dirty="0"/>
          </a:p>
        </p:txBody>
      </p:sp>
    </p:spTree>
    <p:extLst>
      <p:ext uri="{BB962C8B-B14F-4D97-AF65-F5344CB8AC3E}">
        <p14:creationId xmlns:p14="http://schemas.microsoft.com/office/powerpoint/2010/main" val="12245196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269534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695892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207795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860147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0"/>
                <a:cs typeface="ＭＳ Ｐゴシック" charset="0"/>
              </a:rPr>
              <a:t>q = - K_0 \left [  \</a:t>
            </a:r>
            <a:r>
              <a:rPr lang="en-US" sz="1200" kern="1200" dirty="0" err="1">
                <a:solidFill>
                  <a:schemeClr val="tx1"/>
                </a:solidFill>
                <a:effectLst/>
                <a:latin typeface="Times New Roman" charset="0"/>
                <a:ea typeface="ＭＳ Ｐゴシック" charset="0"/>
                <a:cs typeface="ＭＳ Ｐゴシック" charset="0"/>
              </a:rPr>
              <a:t>nabla</a:t>
            </a:r>
            <a:r>
              <a:rPr lang="en-US" sz="1200" kern="1200" dirty="0">
                <a:solidFill>
                  <a:schemeClr val="tx1"/>
                </a:solidFill>
                <a:effectLst/>
                <a:latin typeface="Times New Roman" charset="0"/>
                <a:ea typeface="ＭＳ Ｐゴシック" charset="0"/>
                <a:cs typeface="ＭＳ Ｐゴシック" charset="0"/>
              </a:rPr>
              <a:t> </a:t>
            </a:r>
            <a:r>
              <a:rPr lang="en-US" sz="1200" kern="1200" dirty="0" err="1">
                <a:solidFill>
                  <a:schemeClr val="tx1"/>
                </a:solidFill>
                <a:effectLst/>
                <a:latin typeface="Times New Roman" charset="0"/>
                <a:ea typeface="ＭＳ Ｐゴシック" charset="0"/>
                <a:cs typeface="ＭＳ Ｐゴシック" charset="0"/>
              </a:rPr>
              <a:t>h_f</a:t>
            </a:r>
            <a:r>
              <a:rPr lang="en-US" sz="1200" kern="1200" dirty="0">
                <a:solidFill>
                  <a:schemeClr val="tx1"/>
                </a:solidFill>
                <a:effectLst/>
                <a:latin typeface="Times New Roman" charset="0"/>
                <a:ea typeface="ＭＳ Ｐゴシック" charset="0"/>
                <a:cs typeface="ＭＳ Ｐゴシック" charset="0"/>
              </a:rPr>
              <a:t> + \left ( \</a:t>
            </a:r>
            <a:r>
              <a:rPr lang="en-US" sz="1200" kern="1200" dirty="0" err="1">
                <a:solidFill>
                  <a:schemeClr val="tx1"/>
                </a:solidFill>
                <a:effectLst/>
                <a:latin typeface="Times New Roman" charset="0"/>
                <a:ea typeface="ＭＳ Ｐゴシック" charset="0"/>
                <a:cs typeface="ＭＳ Ｐゴシック" charset="0"/>
              </a:rPr>
              <a:t>frac</a:t>
            </a:r>
            <a:r>
              <a:rPr lang="en-US" sz="1200" kern="1200" dirty="0">
                <a:solidFill>
                  <a:schemeClr val="tx1"/>
                </a:solidFill>
                <a:effectLst/>
                <a:latin typeface="Times New Roman" charset="0"/>
                <a:ea typeface="ＭＳ Ｐゴシック" charset="0"/>
                <a:cs typeface="ＭＳ Ｐゴシック" charset="0"/>
              </a:rPr>
              <a:t>{\rho}{\rho_0} - 1 \right ) \</a:t>
            </a:r>
            <a:r>
              <a:rPr lang="en-US" sz="1200" kern="1200" dirty="0" err="1">
                <a:solidFill>
                  <a:schemeClr val="tx1"/>
                </a:solidFill>
                <a:effectLst/>
                <a:latin typeface="Times New Roman" charset="0"/>
                <a:ea typeface="ＭＳ Ｐゴシック" charset="0"/>
                <a:cs typeface="ＭＳ Ｐゴシック" charset="0"/>
              </a:rPr>
              <a:t>nabla</a:t>
            </a:r>
            <a:r>
              <a:rPr lang="en-US" sz="1200" kern="1200" dirty="0">
                <a:solidFill>
                  <a:schemeClr val="tx1"/>
                </a:solidFill>
                <a:effectLst/>
                <a:latin typeface="Times New Roman" charset="0"/>
                <a:ea typeface="ＭＳ Ｐゴシック" charset="0"/>
                <a:cs typeface="ＭＳ Ｐゴシック" charset="0"/>
              </a:rPr>
              <a:t> z  \right ]</a:t>
            </a:r>
          </a:p>
          <a:p>
            <a:endParaRPr lang="en-US" dirty="0"/>
          </a:p>
          <a:p>
            <a:endParaRPr lang="en-US" dirty="0"/>
          </a:p>
        </p:txBody>
      </p:sp>
    </p:spTree>
    <p:extLst>
      <p:ext uri="{BB962C8B-B14F-4D97-AF65-F5344CB8AC3E}">
        <p14:creationId xmlns:p14="http://schemas.microsoft.com/office/powerpoint/2010/main" val="19066433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0"/>
                <a:cs typeface="ＭＳ Ｐゴシック" charset="0"/>
              </a:rPr>
              <a:t>q = - K_0 \left [  \</a:t>
            </a:r>
            <a:r>
              <a:rPr lang="en-US" sz="1200" kern="1200" dirty="0" err="1">
                <a:solidFill>
                  <a:schemeClr val="tx1"/>
                </a:solidFill>
                <a:effectLst/>
                <a:latin typeface="Times New Roman" charset="0"/>
                <a:ea typeface="ＭＳ Ｐゴシック" charset="0"/>
                <a:cs typeface="ＭＳ Ｐゴシック" charset="0"/>
              </a:rPr>
              <a:t>nabla</a:t>
            </a:r>
            <a:r>
              <a:rPr lang="en-US" sz="1200" kern="1200" dirty="0">
                <a:solidFill>
                  <a:schemeClr val="tx1"/>
                </a:solidFill>
                <a:effectLst/>
                <a:latin typeface="Times New Roman" charset="0"/>
                <a:ea typeface="ＭＳ Ｐゴシック" charset="0"/>
                <a:cs typeface="ＭＳ Ｐゴシック" charset="0"/>
              </a:rPr>
              <a:t> </a:t>
            </a:r>
            <a:r>
              <a:rPr lang="en-US" sz="1200" kern="1200" dirty="0" err="1">
                <a:solidFill>
                  <a:schemeClr val="tx1"/>
                </a:solidFill>
                <a:effectLst/>
                <a:latin typeface="Times New Roman" charset="0"/>
                <a:ea typeface="ＭＳ Ｐゴシック" charset="0"/>
                <a:cs typeface="ＭＳ Ｐゴシック" charset="0"/>
              </a:rPr>
              <a:t>h_f</a:t>
            </a:r>
            <a:r>
              <a:rPr lang="en-US" sz="1200" kern="1200" dirty="0">
                <a:solidFill>
                  <a:schemeClr val="tx1"/>
                </a:solidFill>
                <a:effectLst/>
                <a:latin typeface="Times New Roman" charset="0"/>
                <a:ea typeface="ＭＳ Ｐゴシック" charset="0"/>
                <a:cs typeface="ＭＳ Ｐゴシック" charset="0"/>
              </a:rPr>
              <a:t> + \left ( \</a:t>
            </a:r>
            <a:r>
              <a:rPr lang="en-US" sz="1200" kern="1200" dirty="0" err="1">
                <a:solidFill>
                  <a:schemeClr val="tx1"/>
                </a:solidFill>
                <a:effectLst/>
                <a:latin typeface="Times New Roman" charset="0"/>
                <a:ea typeface="ＭＳ Ｐゴシック" charset="0"/>
                <a:cs typeface="ＭＳ Ｐゴシック" charset="0"/>
              </a:rPr>
              <a:t>frac</a:t>
            </a:r>
            <a:r>
              <a:rPr lang="en-US" sz="1200" kern="1200" dirty="0">
                <a:solidFill>
                  <a:schemeClr val="tx1"/>
                </a:solidFill>
                <a:effectLst/>
                <a:latin typeface="Times New Roman" charset="0"/>
                <a:ea typeface="ＭＳ Ｐゴシック" charset="0"/>
                <a:cs typeface="ＭＳ Ｐゴシック" charset="0"/>
              </a:rPr>
              <a:t>{\rho}{\rho_0} - 1 \right ) \</a:t>
            </a:r>
            <a:r>
              <a:rPr lang="en-US" sz="1200" kern="1200" dirty="0" err="1">
                <a:solidFill>
                  <a:schemeClr val="tx1"/>
                </a:solidFill>
                <a:effectLst/>
                <a:latin typeface="Times New Roman" charset="0"/>
                <a:ea typeface="ＭＳ Ｐゴシック" charset="0"/>
                <a:cs typeface="ＭＳ Ｐゴシック" charset="0"/>
              </a:rPr>
              <a:t>nabla</a:t>
            </a:r>
            <a:r>
              <a:rPr lang="en-US" sz="1200" kern="1200" dirty="0">
                <a:solidFill>
                  <a:schemeClr val="tx1"/>
                </a:solidFill>
                <a:effectLst/>
                <a:latin typeface="Times New Roman" charset="0"/>
                <a:ea typeface="ＭＳ Ｐゴシック" charset="0"/>
                <a:cs typeface="ＭＳ Ｐゴシック" charset="0"/>
              </a:rPr>
              <a:t> z  \right ]</a:t>
            </a:r>
          </a:p>
          <a:p>
            <a:endParaRPr lang="en-US" dirty="0"/>
          </a:p>
          <a:p>
            <a:endParaRPr lang="en-US" dirty="0"/>
          </a:p>
        </p:txBody>
      </p:sp>
    </p:spTree>
    <p:extLst>
      <p:ext uri="{BB962C8B-B14F-4D97-AF65-F5344CB8AC3E}">
        <p14:creationId xmlns:p14="http://schemas.microsoft.com/office/powerpoint/2010/main" val="4212198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10 seconds to run this.</a:t>
            </a:r>
          </a:p>
        </p:txBody>
      </p:sp>
    </p:spTree>
    <p:extLst>
      <p:ext uri="{BB962C8B-B14F-4D97-AF65-F5344CB8AC3E}">
        <p14:creationId xmlns:p14="http://schemas.microsoft.com/office/powerpoint/2010/main" val="68883564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1031"/>
          <p:cNvSpPr>
            <a:spLocks noChangeArrowheads="1"/>
          </p:cNvSpPr>
          <p:nvPr/>
        </p:nvSpPr>
        <p:spPr bwMode="auto">
          <a:xfrm>
            <a:off x="539751" y="6083300"/>
            <a:ext cx="2035814" cy="39754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88900" tIns="44450" rIns="88900" bIns="44450">
            <a:spAutoFit/>
          </a:bodyPr>
          <a:lstStyle/>
          <a:p>
            <a:pPr defTabSz="885825">
              <a:defRPr/>
            </a:pPr>
            <a:r>
              <a:rPr lang="en-US" sz="1000" b="1">
                <a:solidFill>
                  <a:schemeClr val="bg1"/>
                </a:solidFill>
                <a:cs typeface="+mn-cs"/>
              </a:rPr>
              <a:t>U.S. Department of the Interior</a:t>
            </a:r>
          </a:p>
          <a:p>
            <a:pPr defTabSz="885825">
              <a:defRPr/>
            </a:pPr>
            <a:r>
              <a:rPr lang="en-US" sz="1000" b="1">
                <a:solidFill>
                  <a:schemeClr val="bg1"/>
                </a:solidFill>
                <a:cs typeface="+mn-cs"/>
              </a:rPr>
              <a:t>U.S. Geological Survey</a:t>
            </a:r>
          </a:p>
        </p:txBody>
      </p:sp>
      <p:sp>
        <p:nvSpPr>
          <p:cNvPr id="104450" name="Rectangle 1026"/>
          <p:cNvSpPr>
            <a:spLocks noGrp="1" noChangeArrowheads="1"/>
          </p:cNvSpPr>
          <p:nvPr>
            <p:ph type="ctrTitle"/>
          </p:nvPr>
        </p:nvSpPr>
        <p:spPr>
          <a:xfrm>
            <a:off x="508000" y="2286000"/>
            <a:ext cx="11074400" cy="1143000"/>
          </a:xfrm>
        </p:spPr>
        <p:txBody>
          <a:bodyPr/>
          <a:lstStyle>
            <a:lvl1pPr>
              <a:defRPr sz="4400"/>
            </a:lvl1pPr>
          </a:lstStyle>
          <a:p>
            <a:pPr lvl="0"/>
            <a:r>
              <a:rPr lang="en-US" noProof="0"/>
              <a:t>Click to edit Master title style</a:t>
            </a:r>
          </a:p>
        </p:txBody>
      </p:sp>
      <p:sp>
        <p:nvSpPr>
          <p:cNvPr id="104451" name="Rectangle 1027"/>
          <p:cNvSpPr>
            <a:spLocks noGrp="1" noChangeArrowheads="1"/>
          </p:cNvSpPr>
          <p:nvPr>
            <p:ph type="subTitle" idx="1"/>
          </p:nvPr>
        </p:nvSpPr>
        <p:spPr>
          <a:xfrm>
            <a:off x="508000" y="3886200"/>
            <a:ext cx="11074400" cy="1752600"/>
          </a:xfrm>
        </p:spPr>
        <p:txBody>
          <a:bodyPr/>
          <a:lstStyle>
            <a:lvl1pPr marL="0" indent="0">
              <a:buFont typeface="Wingdings" charset="0"/>
              <a:buNone/>
              <a:defRPr/>
            </a:lvl1pPr>
          </a:lstStyle>
          <a:p>
            <a:pPr lvl="0"/>
            <a:r>
              <a:rPr lang="en-US" noProof="0"/>
              <a:t>Click to edit Master subtitle style</a:t>
            </a:r>
          </a:p>
        </p:txBody>
      </p:sp>
      <p:pic>
        <p:nvPicPr>
          <p:cNvPr id="6" name="Picture 1033" descr="ident_4_onscreen_png">
            <a:extLst>
              <a:ext uri="{FF2B5EF4-FFF2-40B4-BE49-F238E27FC236}">
                <a16:creationId xmlns:a16="http://schemas.microsoft.com/office/drawing/2014/main" id="{1BE76490-77B9-AC42-9718-FAF50E46AB7F}"/>
              </a:ext>
            </a:extLst>
          </p:cNvPr>
          <p:cNvPicPr>
            <a:picLocks noChangeAspect="1" noChangeArrowheads="1"/>
          </p:cNvPicPr>
          <p:nvPr userDrawn="1"/>
        </p:nvPicPr>
        <p:blipFill>
          <a:blip r:embed="rId2" cstate="print">
            <a:lum bright="100000"/>
            <a:extLst>
              <a:ext uri="{28A0092B-C50C-407E-A947-70E740481C1C}">
                <a14:useLocalDpi xmlns:a14="http://schemas.microsoft.com/office/drawing/2010/main"/>
              </a:ext>
            </a:extLst>
          </a:blip>
          <a:srcRect/>
          <a:stretch>
            <a:fillRect/>
          </a:stretch>
        </p:blipFill>
        <p:spPr bwMode="black">
          <a:xfrm>
            <a:off x="228600" y="228600"/>
            <a:ext cx="2057400" cy="7572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1160208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636563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13800" y="152400"/>
            <a:ext cx="2768600" cy="5715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508000" y="152400"/>
            <a:ext cx="8102600" cy="5715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906211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619321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8743655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08000" y="1371600"/>
            <a:ext cx="5435600" cy="4495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46800" y="1371600"/>
            <a:ext cx="5435600" cy="4495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049334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455117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251299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637063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5865628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9611162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2F57"/>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508000" y="152400"/>
            <a:ext cx="11074400" cy="1143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0488" tIns="44450" rIns="90488" bIns="44450" numCol="1" anchor="ctr" anchorCtr="0" compatLnSpc="1">
            <a:prstTxWarp prst="textNoShape">
              <a:avLst/>
            </a:prstTxWarp>
          </a:bodyPr>
          <a:lstStyle/>
          <a:p>
            <a:pPr lvl="0"/>
            <a:r>
              <a:rPr lang="en-US"/>
              <a:t>Click to edit Master </a:t>
            </a:r>
          </a:p>
        </p:txBody>
      </p:sp>
      <p:sp>
        <p:nvSpPr>
          <p:cNvPr id="1027" name="Rectangle 3"/>
          <p:cNvSpPr>
            <a:spLocks noGrp="1" noChangeArrowheads="1"/>
          </p:cNvSpPr>
          <p:nvPr>
            <p:ph type="body" idx="1"/>
          </p:nvPr>
        </p:nvSpPr>
        <p:spPr bwMode="auto">
          <a:xfrm>
            <a:off x="508000" y="1371600"/>
            <a:ext cx="11074400" cy="4495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0488" tIns="44450" rIns="90488" bIns="44450" numCol="1" anchor="t" anchorCtr="0" compatLnSpc="1">
            <a:prstTxWarp prst="textNoShape">
              <a:avLst/>
            </a:prstTxWarp>
          </a:bodyPr>
          <a:lstStyle/>
          <a:p>
            <a:pPr lvl="0"/>
            <a:r>
              <a:rPr lang="en-US"/>
              <a:t>First level</a:t>
            </a:r>
          </a:p>
          <a:p>
            <a:pPr lvl="1"/>
            <a:r>
              <a:rPr lang="en-US"/>
              <a:t>Second level</a:t>
            </a:r>
          </a:p>
          <a:p>
            <a:pPr lvl="2"/>
            <a:r>
              <a:rPr lang="en-US"/>
              <a:t>Third level</a:t>
            </a:r>
          </a:p>
          <a:p>
            <a:pPr lvl="3"/>
            <a:r>
              <a:rPr lang="en-US"/>
              <a:t>Fourth level</a:t>
            </a:r>
          </a:p>
          <a:p>
            <a:pPr lvl="4"/>
            <a:r>
              <a:rPr lang="en-US"/>
              <a:t>Fifth level</a:t>
            </a:r>
          </a:p>
        </p:txBody>
      </p:sp>
      <p:pic>
        <p:nvPicPr>
          <p:cNvPr id="1028" name="Picture 11" descr="ident-small_4_onscreen_png"/>
          <p:cNvPicPr>
            <a:picLocks noChangeArrowheads="1"/>
          </p:cNvPicPr>
          <p:nvPr/>
        </p:nvPicPr>
        <p:blipFill>
          <a:blip r:embed="rId13" cstate="print">
            <a:lum bright="100000"/>
            <a:extLst>
              <a:ext uri="{28A0092B-C50C-407E-A947-70E740481C1C}">
                <a14:useLocalDpi xmlns:a14="http://schemas.microsoft.com/office/drawing/2010/main"/>
              </a:ext>
            </a:extLst>
          </a:blip>
          <a:srcRect/>
          <a:stretch>
            <a:fillRect/>
          </a:stretch>
        </p:blipFill>
        <p:spPr bwMode="black">
          <a:xfrm>
            <a:off x="228600" y="6284913"/>
            <a:ext cx="1143000" cy="4206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827"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Lst>
  <p:txStyles>
    <p:titleStyle>
      <a:lvl1pPr algn="l" rtl="0" eaLnBrk="0" fontAlgn="base" hangingPunct="0">
        <a:spcBef>
          <a:spcPct val="0"/>
        </a:spcBef>
        <a:spcAft>
          <a:spcPct val="0"/>
        </a:spcAft>
        <a:defRPr sz="3600" b="1">
          <a:solidFill>
            <a:srgbClr val="FFFF99"/>
          </a:solidFill>
          <a:latin typeface="+mj-lt"/>
          <a:ea typeface="+mj-ea"/>
          <a:cs typeface="ＭＳ Ｐゴシック" charset="0"/>
        </a:defRPr>
      </a:lvl1pPr>
      <a:lvl2pPr algn="l" rtl="0" eaLnBrk="0" fontAlgn="base" hangingPunct="0">
        <a:spcBef>
          <a:spcPct val="0"/>
        </a:spcBef>
        <a:spcAft>
          <a:spcPct val="0"/>
        </a:spcAft>
        <a:defRPr sz="3600" b="1">
          <a:solidFill>
            <a:srgbClr val="FFFF99"/>
          </a:solidFill>
          <a:latin typeface="Arial" charset="0"/>
          <a:ea typeface="ＭＳ Ｐゴシック" charset="0"/>
          <a:cs typeface="ＭＳ Ｐゴシック" charset="0"/>
        </a:defRPr>
      </a:lvl2pPr>
      <a:lvl3pPr algn="l" rtl="0" eaLnBrk="0" fontAlgn="base" hangingPunct="0">
        <a:spcBef>
          <a:spcPct val="0"/>
        </a:spcBef>
        <a:spcAft>
          <a:spcPct val="0"/>
        </a:spcAft>
        <a:defRPr sz="3600" b="1">
          <a:solidFill>
            <a:srgbClr val="FFFF99"/>
          </a:solidFill>
          <a:latin typeface="Arial" charset="0"/>
          <a:ea typeface="ＭＳ Ｐゴシック" charset="0"/>
          <a:cs typeface="ＭＳ Ｐゴシック" charset="0"/>
        </a:defRPr>
      </a:lvl3pPr>
      <a:lvl4pPr algn="l" rtl="0" eaLnBrk="0" fontAlgn="base" hangingPunct="0">
        <a:spcBef>
          <a:spcPct val="0"/>
        </a:spcBef>
        <a:spcAft>
          <a:spcPct val="0"/>
        </a:spcAft>
        <a:defRPr sz="3600" b="1">
          <a:solidFill>
            <a:srgbClr val="FFFF99"/>
          </a:solidFill>
          <a:latin typeface="Arial" charset="0"/>
          <a:ea typeface="ＭＳ Ｐゴシック" charset="0"/>
          <a:cs typeface="ＭＳ Ｐゴシック" charset="0"/>
        </a:defRPr>
      </a:lvl4pPr>
      <a:lvl5pPr algn="l" rtl="0" eaLnBrk="0" fontAlgn="base" hangingPunct="0">
        <a:spcBef>
          <a:spcPct val="0"/>
        </a:spcBef>
        <a:spcAft>
          <a:spcPct val="0"/>
        </a:spcAft>
        <a:defRPr sz="3600" b="1">
          <a:solidFill>
            <a:srgbClr val="FFFF99"/>
          </a:solidFill>
          <a:latin typeface="Arial" charset="0"/>
          <a:ea typeface="ＭＳ Ｐゴシック" charset="0"/>
          <a:cs typeface="ＭＳ Ｐゴシック" charset="0"/>
        </a:defRPr>
      </a:lvl5pPr>
      <a:lvl6pPr marL="457200" algn="l" rtl="0" eaLnBrk="0" fontAlgn="base" hangingPunct="0">
        <a:spcBef>
          <a:spcPct val="0"/>
        </a:spcBef>
        <a:spcAft>
          <a:spcPct val="0"/>
        </a:spcAft>
        <a:defRPr sz="3600" b="1">
          <a:solidFill>
            <a:srgbClr val="FFFF99"/>
          </a:solidFill>
          <a:latin typeface="Arial" charset="0"/>
          <a:ea typeface="ＭＳ Ｐゴシック" charset="0"/>
        </a:defRPr>
      </a:lvl6pPr>
      <a:lvl7pPr marL="914400" algn="l" rtl="0" eaLnBrk="0" fontAlgn="base" hangingPunct="0">
        <a:spcBef>
          <a:spcPct val="0"/>
        </a:spcBef>
        <a:spcAft>
          <a:spcPct val="0"/>
        </a:spcAft>
        <a:defRPr sz="3600" b="1">
          <a:solidFill>
            <a:srgbClr val="FFFF99"/>
          </a:solidFill>
          <a:latin typeface="Arial" charset="0"/>
          <a:ea typeface="ＭＳ Ｐゴシック" charset="0"/>
        </a:defRPr>
      </a:lvl7pPr>
      <a:lvl8pPr marL="1371600" algn="l" rtl="0" eaLnBrk="0" fontAlgn="base" hangingPunct="0">
        <a:spcBef>
          <a:spcPct val="0"/>
        </a:spcBef>
        <a:spcAft>
          <a:spcPct val="0"/>
        </a:spcAft>
        <a:defRPr sz="3600" b="1">
          <a:solidFill>
            <a:srgbClr val="FFFF99"/>
          </a:solidFill>
          <a:latin typeface="Arial" charset="0"/>
          <a:ea typeface="ＭＳ Ｐゴシック" charset="0"/>
        </a:defRPr>
      </a:lvl8pPr>
      <a:lvl9pPr marL="1828800" algn="l" rtl="0" eaLnBrk="0" fontAlgn="base" hangingPunct="0">
        <a:spcBef>
          <a:spcPct val="0"/>
        </a:spcBef>
        <a:spcAft>
          <a:spcPct val="0"/>
        </a:spcAft>
        <a:defRPr sz="3600" b="1">
          <a:solidFill>
            <a:srgbClr val="FFFF99"/>
          </a:solidFill>
          <a:latin typeface="Arial" charset="0"/>
          <a:ea typeface="ＭＳ Ｐゴシック" charset="0"/>
        </a:defRPr>
      </a:lvl9pPr>
    </p:titleStyle>
    <p:bodyStyle>
      <a:lvl1pPr marL="342900" indent="-342900" algn="l" rtl="0" eaLnBrk="0" fontAlgn="base" hangingPunct="0">
        <a:spcBef>
          <a:spcPct val="20000"/>
        </a:spcBef>
        <a:spcAft>
          <a:spcPct val="0"/>
        </a:spcAft>
        <a:buClr>
          <a:srgbClr val="FFFF99"/>
        </a:buClr>
        <a:buSzPct val="125000"/>
        <a:buFont typeface="Wingdings" charset="0"/>
        <a:buChar char="§"/>
        <a:defRPr sz="2800" b="1">
          <a:solidFill>
            <a:schemeClr val="bg1"/>
          </a:solidFill>
          <a:latin typeface="+mn-lt"/>
          <a:ea typeface="+mn-ea"/>
          <a:cs typeface="ＭＳ Ｐゴシック" charset="0"/>
        </a:defRPr>
      </a:lvl1pPr>
      <a:lvl2pPr marL="742950" indent="-285750" algn="l" rtl="0" eaLnBrk="0" fontAlgn="base" hangingPunct="0">
        <a:spcBef>
          <a:spcPct val="20000"/>
        </a:spcBef>
        <a:spcAft>
          <a:spcPct val="0"/>
        </a:spcAft>
        <a:buClr>
          <a:srgbClr val="FFFF99"/>
        </a:buClr>
        <a:buSzPct val="125000"/>
        <a:buFont typeface="Wingdings" charset="0"/>
        <a:buChar char="§"/>
        <a:defRPr sz="2400" b="1">
          <a:solidFill>
            <a:schemeClr val="bg1"/>
          </a:solidFill>
          <a:latin typeface="+mn-lt"/>
          <a:ea typeface="+mn-ea"/>
        </a:defRPr>
      </a:lvl2pPr>
      <a:lvl3pPr marL="1143000" indent="-228600" algn="l" rtl="0" eaLnBrk="0" fontAlgn="base" hangingPunct="0">
        <a:spcBef>
          <a:spcPct val="20000"/>
        </a:spcBef>
        <a:spcAft>
          <a:spcPct val="0"/>
        </a:spcAft>
        <a:buClr>
          <a:srgbClr val="FFFF99"/>
        </a:buClr>
        <a:buSzPct val="125000"/>
        <a:buFont typeface="Wingdings" charset="0"/>
        <a:buChar char="§"/>
        <a:defRPr sz="2000" b="1">
          <a:solidFill>
            <a:schemeClr val="bg1"/>
          </a:solidFill>
          <a:latin typeface="+mn-lt"/>
          <a:ea typeface="+mn-ea"/>
        </a:defRPr>
      </a:lvl3pPr>
      <a:lvl4pPr marL="16002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4pPr>
      <a:lvl5pPr marL="20574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5pPr>
      <a:lvl6pPr marL="25146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6pPr>
      <a:lvl7pPr marL="29718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7pPr>
      <a:lvl8pPr marL="34290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8pPr>
      <a:lvl9pPr marL="38862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avi"/><Relationship Id="rId1" Type="http://schemas.microsoft.com/office/2007/relationships/media" Target="../media/media1.avi"/><Relationship Id="rId5" Type="http://schemas.openxmlformats.org/officeDocument/2006/relationships/image" Target="../media/image13.png"/><Relationship Id="rId4" Type="http://schemas.openxmlformats.org/officeDocument/2006/relationships/notesSlide" Target="../notesSlides/notesSlide5.xml"/></Relationships>
</file>

<file path=ppt/slides/_rels/slide15.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emf"/><Relationship Id="rId7" Type="http://schemas.openxmlformats.org/officeDocument/2006/relationships/image" Target="../media/image19.emf"/><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18.emf"/><Relationship Id="rId5" Type="http://schemas.openxmlformats.org/officeDocument/2006/relationships/image" Target="../media/image17.emf"/><Relationship Id="rId4" Type="http://schemas.openxmlformats.org/officeDocument/2006/relationships/image" Target="../media/image16.emf"/></Relationships>
</file>

<file path=ppt/slides/_rels/slide17.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7.xml"/><Relationship Id="rId1" Type="http://schemas.openxmlformats.org/officeDocument/2006/relationships/slideLayout" Target="../slideLayouts/slideLayout6.xml"/><Relationship Id="rId5" Type="http://schemas.openxmlformats.org/officeDocument/2006/relationships/image" Target="../media/image20.emf"/><Relationship Id="rId4" Type="http://schemas.openxmlformats.org/officeDocument/2006/relationships/image" Target="../media/image18.emf"/></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23.png"/><Relationship Id="rId4" Type="http://schemas.openxmlformats.org/officeDocument/2006/relationships/notesSlide" Target="../notesSlides/notesSlide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6.xml"/><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6.xml"/><Relationship Id="rId4" Type="http://schemas.openxmlformats.org/officeDocument/2006/relationships/image" Target="../media/image30.png"/></Relationships>
</file>

<file path=ppt/slides/_rels/slide23.xml.rels><?xml version="1.0" encoding="UTF-8" standalone="yes"?>
<Relationships xmlns="http://schemas.openxmlformats.org/package/2006/relationships"><Relationship Id="rId2" Type="http://schemas.openxmlformats.org/officeDocument/2006/relationships/image" Target="../media/image31.tiff"/><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2"/>
          <p:cNvSpPr>
            <a:spLocks noGrp="1" noChangeArrowheads="1"/>
          </p:cNvSpPr>
          <p:nvPr>
            <p:ph type="ctrTitle"/>
          </p:nvPr>
        </p:nvSpPr>
        <p:spPr>
          <a:xfrm>
            <a:off x="508000" y="2895600"/>
            <a:ext cx="11074400" cy="1143000"/>
          </a:xfrm>
        </p:spPr>
        <p:txBody>
          <a:bodyPr/>
          <a:lstStyle/>
          <a:p>
            <a:pPr>
              <a:defRPr/>
            </a:pPr>
            <a:r>
              <a:rPr lang="en-US" sz="3600" dirty="0">
                <a:cs typeface="+mj-cs"/>
              </a:rPr>
              <a:t>MODFLOW 6 Groundwater Transport Model</a:t>
            </a:r>
          </a:p>
        </p:txBody>
      </p:sp>
      <p:sp>
        <p:nvSpPr>
          <p:cNvPr id="162819" name="Rectangle 3"/>
          <p:cNvSpPr>
            <a:spLocks noGrp="1" noChangeArrowheads="1"/>
          </p:cNvSpPr>
          <p:nvPr>
            <p:ph type="subTitle" idx="1"/>
          </p:nvPr>
        </p:nvSpPr>
        <p:spPr>
          <a:xfrm>
            <a:off x="508000" y="4267200"/>
            <a:ext cx="11074400" cy="1752600"/>
          </a:xfrm>
        </p:spPr>
        <p:txBody>
          <a:bodyPr/>
          <a:lstStyle/>
          <a:p>
            <a:pPr>
              <a:spcAft>
                <a:spcPts val="600"/>
              </a:spcAft>
              <a:defRPr/>
            </a:pPr>
            <a:endParaRPr lang="en-US" sz="1800" dirty="0"/>
          </a:p>
          <a:p>
            <a:pPr>
              <a:defRPr/>
            </a:pPr>
            <a:endParaRPr lang="en-US" sz="1800" dirty="0"/>
          </a:p>
          <a:p>
            <a:pPr>
              <a:defRPr/>
            </a:pPr>
            <a:r>
              <a:rPr lang="en-US" sz="1800" dirty="0"/>
              <a:t>University of Neuchâtel, Switzerland</a:t>
            </a:r>
          </a:p>
          <a:p>
            <a:pPr>
              <a:defRPr/>
            </a:pPr>
            <a:r>
              <a:rPr lang="en-US" sz="1800" dirty="0"/>
              <a:t>Centre for Hydrogeology and </a:t>
            </a:r>
            <a:r>
              <a:rPr lang="en-US" sz="1800" dirty="0" err="1"/>
              <a:t>Geothermics</a:t>
            </a:r>
            <a:endParaRPr lang="en-US" sz="1800" dirty="0"/>
          </a:p>
          <a:p>
            <a:pPr>
              <a:defRPr/>
            </a:pPr>
            <a:r>
              <a:rPr lang="en-US" sz="1800" dirty="0"/>
              <a:t>December 16-20, 2019</a:t>
            </a:r>
          </a:p>
        </p:txBody>
      </p:sp>
      <p:pic>
        <p:nvPicPr>
          <p:cNvPr id="9" name="Picture 1033" descr="ident_4_onscreen_png">
            <a:extLst>
              <a:ext uri="{FF2B5EF4-FFF2-40B4-BE49-F238E27FC236}">
                <a16:creationId xmlns:a16="http://schemas.microsoft.com/office/drawing/2014/main" id="{58E02650-658C-1346-BA8C-771F342FE017}"/>
              </a:ext>
            </a:extLst>
          </p:cNvPr>
          <p:cNvPicPr>
            <a:picLocks noChangeAspect="1" noChangeArrowheads="1"/>
          </p:cNvPicPr>
          <p:nvPr/>
        </p:nvPicPr>
        <p:blipFill>
          <a:blip r:embed="rId3" cstate="print">
            <a:lum bright="100000"/>
            <a:extLst>
              <a:ext uri="{28A0092B-C50C-407E-A947-70E740481C1C}">
                <a14:useLocalDpi xmlns:a14="http://schemas.microsoft.com/office/drawing/2010/main"/>
              </a:ext>
            </a:extLst>
          </a:blip>
          <a:srcRect/>
          <a:stretch>
            <a:fillRect/>
          </a:stretch>
        </p:blipFill>
        <p:spPr bwMode="black">
          <a:xfrm>
            <a:off x="9906000" y="5943600"/>
            <a:ext cx="2057400" cy="7572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7" name="Picture 6">
            <a:extLst>
              <a:ext uri="{FF2B5EF4-FFF2-40B4-BE49-F238E27FC236}">
                <a16:creationId xmlns:a16="http://schemas.microsoft.com/office/drawing/2014/main" id="{E69EC242-F414-A249-AC0E-23BEE6E1ABB9}"/>
              </a:ext>
            </a:extLst>
          </p:cNvPr>
          <p:cNvPicPr>
            <a:picLocks noChangeAspect="1"/>
          </p:cNvPicPr>
          <p:nvPr/>
        </p:nvPicPr>
        <p:blipFill rotWithShape="1">
          <a:blip r:embed="rId4"/>
          <a:srcRect t="4265" b="32159"/>
          <a:stretch/>
        </p:blipFill>
        <p:spPr>
          <a:xfrm>
            <a:off x="0" y="0"/>
            <a:ext cx="12192000" cy="3103808"/>
          </a:xfrm>
          <a:prstGeom prst="rect">
            <a:avLst/>
          </a:prstGeom>
        </p:spPr>
      </p:pic>
    </p:spTree>
    <p:extLst>
      <p:ext uri="{BB962C8B-B14F-4D97-AF65-F5344CB8AC3E}">
        <p14:creationId xmlns:p14="http://schemas.microsoft.com/office/powerpoint/2010/main" val="42796520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AF13F7-A544-F346-ADCE-195CE9ACE1CE}"/>
              </a:ext>
            </a:extLst>
          </p:cNvPr>
          <p:cNvSpPr>
            <a:spLocks noGrp="1"/>
          </p:cNvSpPr>
          <p:nvPr>
            <p:ph type="title"/>
          </p:nvPr>
        </p:nvSpPr>
        <p:spPr/>
        <p:txBody>
          <a:bodyPr/>
          <a:lstStyle/>
          <a:p>
            <a:r>
              <a:rPr lang="en-US" dirty="0"/>
              <a:t>Model Name Files</a:t>
            </a:r>
          </a:p>
        </p:txBody>
      </p:sp>
      <p:pic>
        <p:nvPicPr>
          <p:cNvPr id="4" name="Picture 3">
            <a:extLst>
              <a:ext uri="{FF2B5EF4-FFF2-40B4-BE49-F238E27FC236}">
                <a16:creationId xmlns:a16="http://schemas.microsoft.com/office/drawing/2014/main" id="{70ED2083-9EAD-1642-96E0-18AA4F7A3716}"/>
              </a:ext>
            </a:extLst>
          </p:cNvPr>
          <p:cNvPicPr>
            <a:picLocks noChangeAspect="1"/>
          </p:cNvPicPr>
          <p:nvPr/>
        </p:nvPicPr>
        <p:blipFill>
          <a:blip r:embed="rId2"/>
          <a:stretch>
            <a:fillRect/>
          </a:stretch>
        </p:blipFill>
        <p:spPr>
          <a:xfrm>
            <a:off x="6444510" y="2293553"/>
            <a:ext cx="3580511" cy="2965831"/>
          </a:xfrm>
          <a:prstGeom prst="rect">
            <a:avLst/>
          </a:prstGeom>
        </p:spPr>
      </p:pic>
      <p:sp>
        <p:nvSpPr>
          <p:cNvPr id="6" name="TextBox 5">
            <a:extLst>
              <a:ext uri="{FF2B5EF4-FFF2-40B4-BE49-F238E27FC236}">
                <a16:creationId xmlns:a16="http://schemas.microsoft.com/office/drawing/2014/main" id="{78EC9252-3C96-2349-98E1-E75D4E1B2689}"/>
              </a:ext>
            </a:extLst>
          </p:cNvPr>
          <p:cNvSpPr txBox="1"/>
          <p:nvPr/>
        </p:nvSpPr>
        <p:spPr>
          <a:xfrm>
            <a:off x="1698324" y="1660478"/>
            <a:ext cx="3122971" cy="584775"/>
          </a:xfrm>
          <a:prstGeom prst="rect">
            <a:avLst/>
          </a:prstGeom>
          <a:noFill/>
        </p:spPr>
        <p:txBody>
          <a:bodyPr wrap="none" rtlCol="0">
            <a:spAutoFit/>
          </a:bodyPr>
          <a:lstStyle/>
          <a:p>
            <a:r>
              <a:rPr lang="en-US" sz="3200" dirty="0">
                <a:solidFill>
                  <a:schemeClr val="bg1"/>
                </a:solidFill>
              </a:rPr>
              <a:t>GWF Name File</a:t>
            </a:r>
          </a:p>
        </p:txBody>
      </p:sp>
      <p:sp>
        <p:nvSpPr>
          <p:cNvPr id="7" name="TextBox 6">
            <a:extLst>
              <a:ext uri="{FF2B5EF4-FFF2-40B4-BE49-F238E27FC236}">
                <a16:creationId xmlns:a16="http://schemas.microsoft.com/office/drawing/2014/main" id="{57D4A7C6-86C4-0C4A-A709-04468BC58075}"/>
              </a:ext>
            </a:extLst>
          </p:cNvPr>
          <p:cNvSpPr txBox="1"/>
          <p:nvPr/>
        </p:nvSpPr>
        <p:spPr>
          <a:xfrm>
            <a:off x="6444510" y="1708778"/>
            <a:ext cx="3122971" cy="584775"/>
          </a:xfrm>
          <a:prstGeom prst="rect">
            <a:avLst/>
          </a:prstGeom>
          <a:noFill/>
        </p:spPr>
        <p:txBody>
          <a:bodyPr wrap="none" rtlCol="0">
            <a:spAutoFit/>
          </a:bodyPr>
          <a:lstStyle/>
          <a:p>
            <a:r>
              <a:rPr lang="en-US" sz="3200" dirty="0">
                <a:solidFill>
                  <a:schemeClr val="bg1"/>
                </a:solidFill>
              </a:rPr>
              <a:t>GWT Name File</a:t>
            </a:r>
          </a:p>
        </p:txBody>
      </p:sp>
      <p:pic>
        <p:nvPicPr>
          <p:cNvPr id="8" name="Picture 7">
            <a:extLst>
              <a:ext uri="{FF2B5EF4-FFF2-40B4-BE49-F238E27FC236}">
                <a16:creationId xmlns:a16="http://schemas.microsoft.com/office/drawing/2014/main" id="{2CE232DC-599B-D94F-AE36-39438569BA7A}"/>
              </a:ext>
            </a:extLst>
          </p:cNvPr>
          <p:cNvPicPr>
            <a:picLocks noChangeAspect="1"/>
          </p:cNvPicPr>
          <p:nvPr/>
        </p:nvPicPr>
        <p:blipFill>
          <a:blip r:embed="rId3"/>
          <a:stretch>
            <a:fillRect/>
          </a:stretch>
        </p:blipFill>
        <p:spPr>
          <a:xfrm>
            <a:off x="1564551" y="2245253"/>
            <a:ext cx="3688080" cy="2766060"/>
          </a:xfrm>
          <a:prstGeom prst="rect">
            <a:avLst/>
          </a:prstGeom>
        </p:spPr>
      </p:pic>
    </p:spTree>
    <p:extLst>
      <p:ext uri="{BB962C8B-B14F-4D97-AF65-F5344CB8AC3E}">
        <p14:creationId xmlns:p14="http://schemas.microsoft.com/office/powerpoint/2010/main" val="17525525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1A77C7-BE84-1A41-9030-6F1EB665F46A}"/>
              </a:ext>
            </a:extLst>
          </p:cNvPr>
          <p:cNvSpPr>
            <a:spLocks noGrp="1"/>
          </p:cNvSpPr>
          <p:nvPr>
            <p:ph type="title"/>
          </p:nvPr>
        </p:nvSpPr>
        <p:spPr/>
        <p:txBody>
          <a:bodyPr/>
          <a:lstStyle/>
          <a:p>
            <a:r>
              <a:rPr lang="en-US" dirty="0"/>
              <a:t>Limitations</a:t>
            </a:r>
          </a:p>
        </p:txBody>
      </p:sp>
      <p:sp>
        <p:nvSpPr>
          <p:cNvPr id="3" name="Content Placeholder 2">
            <a:extLst>
              <a:ext uri="{FF2B5EF4-FFF2-40B4-BE49-F238E27FC236}">
                <a16:creationId xmlns:a16="http://schemas.microsoft.com/office/drawing/2014/main" id="{E0AEB800-01E3-544D-A29B-CC10E5C95BBA}"/>
              </a:ext>
            </a:extLst>
          </p:cNvPr>
          <p:cNvSpPr>
            <a:spLocks noGrp="1"/>
          </p:cNvSpPr>
          <p:nvPr>
            <p:ph idx="1"/>
          </p:nvPr>
        </p:nvSpPr>
        <p:spPr/>
        <p:txBody>
          <a:bodyPr/>
          <a:lstStyle/>
          <a:p>
            <a:r>
              <a:rPr lang="en-US" dirty="0"/>
              <a:t>Flow and transport grids must be identical</a:t>
            </a:r>
          </a:p>
          <a:p>
            <a:r>
              <a:rPr lang="en-US" dirty="0"/>
              <a:t>Time step lengths are specified by the user in the TDIS package</a:t>
            </a:r>
          </a:p>
          <a:p>
            <a:r>
              <a:rPr lang="en-US" dirty="0"/>
              <a:t>No particle methods</a:t>
            </a:r>
          </a:p>
          <a:p>
            <a:r>
              <a:rPr lang="en-US" dirty="0"/>
              <a:t>Version 1:</a:t>
            </a:r>
          </a:p>
          <a:p>
            <a:pPr lvl="1"/>
            <a:r>
              <a:rPr lang="en-US" dirty="0"/>
              <a:t>No transport from one GWT model to another one</a:t>
            </a:r>
          </a:p>
          <a:p>
            <a:pPr lvl="1"/>
            <a:r>
              <a:rPr lang="en-US" dirty="0"/>
              <a:t>Single species, but can specify multiple GWT models, with each one representing a different species</a:t>
            </a:r>
          </a:p>
          <a:p>
            <a:pPr lvl="1"/>
            <a:endParaRPr lang="en-US" dirty="0"/>
          </a:p>
          <a:p>
            <a:endParaRPr lang="en-US" dirty="0"/>
          </a:p>
        </p:txBody>
      </p:sp>
    </p:spTree>
    <p:extLst>
      <p:ext uri="{BB962C8B-B14F-4D97-AF65-F5344CB8AC3E}">
        <p14:creationId xmlns:p14="http://schemas.microsoft.com/office/powerpoint/2010/main" val="11236327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Up Arrow 27">
            <a:extLst>
              <a:ext uri="{FF2B5EF4-FFF2-40B4-BE49-F238E27FC236}">
                <a16:creationId xmlns:a16="http://schemas.microsoft.com/office/drawing/2014/main" id="{6577B898-C944-B640-8020-307C82908B6E}"/>
              </a:ext>
            </a:extLst>
          </p:cNvPr>
          <p:cNvSpPr/>
          <p:nvPr/>
        </p:nvSpPr>
        <p:spPr bwMode="auto">
          <a:xfrm rot="10800000">
            <a:off x="5463352" y="1513924"/>
            <a:ext cx="533400" cy="629752"/>
          </a:xfrm>
          <a:prstGeom prst="upArrow">
            <a:avLst/>
          </a:prstGeom>
          <a:solidFill>
            <a:schemeClr val="accent1"/>
          </a:solidFill>
          <a:ln w="12700"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endParaRPr lang="en-US" dirty="0"/>
          </a:p>
        </p:txBody>
      </p:sp>
      <p:sp>
        <p:nvSpPr>
          <p:cNvPr id="2" name="Title 1">
            <a:extLst>
              <a:ext uri="{FF2B5EF4-FFF2-40B4-BE49-F238E27FC236}">
                <a16:creationId xmlns:a16="http://schemas.microsoft.com/office/drawing/2014/main" id="{3F9EBFAD-A7DE-1247-8BBB-4F9F3467EF0D}"/>
              </a:ext>
            </a:extLst>
          </p:cNvPr>
          <p:cNvSpPr>
            <a:spLocks noGrp="1"/>
          </p:cNvSpPr>
          <p:nvPr>
            <p:ph type="title"/>
          </p:nvPr>
        </p:nvSpPr>
        <p:spPr/>
        <p:txBody>
          <a:bodyPr/>
          <a:lstStyle/>
          <a:p>
            <a:r>
              <a:rPr lang="en-US" dirty="0"/>
              <a:t>Newton Formulation for Dry Cells</a:t>
            </a:r>
          </a:p>
        </p:txBody>
      </p:sp>
      <p:sp>
        <p:nvSpPr>
          <p:cNvPr id="19" name="Rectangle 18">
            <a:extLst>
              <a:ext uri="{FF2B5EF4-FFF2-40B4-BE49-F238E27FC236}">
                <a16:creationId xmlns:a16="http://schemas.microsoft.com/office/drawing/2014/main" id="{FE90D9C0-6F19-B444-BFDC-F81484C47AF7}"/>
              </a:ext>
            </a:extLst>
          </p:cNvPr>
          <p:cNvSpPr/>
          <p:nvPr/>
        </p:nvSpPr>
        <p:spPr bwMode="auto">
          <a:xfrm>
            <a:off x="4191000" y="3204866"/>
            <a:ext cx="4038600" cy="1447800"/>
          </a:xfrm>
          <a:prstGeom prst="rect">
            <a:avLst/>
          </a:prstGeom>
          <a:noFill/>
          <a:ln w="25400"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endParaRPr lang="en-US"/>
          </a:p>
        </p:txBody>
      </p:sp>
      <p:sp>
        <p:nvSpPr>
          <p:cNvPr id="20" name="Up Arrow 19">
            <a:extLst>
              <a:ext uri="{FF2B5EF4-FFF2-40B4-BE49-F238E27FC236}">
                <a16:creationId xmlns:a16="http://schemas.microsoft.com/office/drawing/2014/main" id="{269EDC4B-B46B-6943-8EF8-2BD4E1F4D91F}"/>
              </a:ext>
            </a:extLst>
          </p:cNvPr>
          <p:cNvSpPr/>
          <p:nvPr/>
        </p:nvSpPr>
        <p:spPr bwMode="auto">
          <a:xfrm rot="10800000">
            <a:off x="5486400" y="2971800"/>
            <a:ext cx="533400" cy="629752"/>
          </a:xfrm>
          <a:prstGeom prst="upArrow">
            <a:avLst/>
          </a:prstGeom>
          <a:solidFill>
            <a:schemeClr val="accent1"/>
          </a:solidFill>
          <a:ln w="12700"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endParaRPr lang="en-US" dirty="0"/>
          </a:p>
        </p:txBody>
      </p:sp>
      <p:sp>
        <p:nvSpPr>
          <p:cNvPr id="24" name="Up Arrow 23">
            <a:extLst>
              <a:ext uri="{FF2B5EF4-FFF2-40B4-BE49-F238E27FC236}">
                <a16:creationId xmlns:a16="http://schemas.microsoft.com/office/drawing/2014/main" id="{0EEE95D4-0A0F-6348-BB86-32F66B7EDCF0}"/>
              </a:ext>
            </a:extLst>
          </p:cNvPr>
          <p:cNvSpPr/>
          <p:nvPr/>
        </p:nvSpPr>
        <p:spPr bwMode="auto">
          <a:xfrm rot="10800000">
            <a:off x="5486400" y="4419600"/>
            <a:ext cx="533400" cy="629752"/>
          </a:xfrm>
          <a:prstGeom prst="upArrow">
            <a:avLst/>
          </a:prstGeom>
          <a:solidFill>
            <a:schemeClr val="accent1"/>
          </a:solidFill>
          <a:ln w="12700"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endParaRPr lang="en-US" dirty="0"/>
          </a:p>
        </p:txBody>
      </p:sp>
      <p:sp>
        <p:nvSpPr>
          <p:cNvPr id="25" name="Rectangle 24">
            <a:extLst>
              <a:ext uri="{FF2B5EF4-FFF2-40B4-BE49-F238E27FC236}">
                <a16:creationId xmlns:a16="http://schemas.microsoft.com/office/drawing/2014/main" id="{56FE6FBA-1E0C-D54F-8898-A1650ED221D1}"/>
              </a:ext>
            </a:extLst>
          </p:cNvPr>
          <p:cNvSpPr/>
          <p:nvPr/>
        </p:nvSpPr>
        <p:spPr bwMode="auto">
          <a:xfrm>
            <a:off x="4191000" y="4648200"/>
            <a:ext cx="4038600" cy="1447800"/>
          </a:xfrm>
          <a:prstGeom prst="rect">
            <a:avLst/>
          </a:prstGeom>
          <a:noFill/>
          <a:ln w="25400"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endParaRPr lang="en-US"/>
          </a:p>
        </p:txBody>
      </p:sp>
      <p:sp>
        <p:nvSpPr>
          <p:cNvPr id="26" name="Rectangle 25">
            <a:extLst>
              <a:ext uri="{FF2B5EF4-FFF2-40B4-BE49-F238E27FC236}">
                <a16:creationId xmlns:a16="http://schemas.microsoft.com/office/drawing/2014/main" id="{B0CF6FE9-7A54-D248-9CF8-E80504F67427}"/>
              </a:ext>
            </a:extLst>
          </p:cNvPr>
          <p:cNvSpPr/>
          <p:nvPr/>
        </p:nvSpPr>
        <p:spPr bwMode="auto">
          <a:xfrm>
            <a:off x="4191000" y="5562600"/>
            <a:ext cx="4038600" cy="533400"/>
          </a:xfrm>
          <a:prstGeom prst="rect">
            <a:avLst/>
          </a:prstGeom>
          <a:solidFill>
            <a:schemeClr val="accent1"/>
          </a:solidFill>
          <a:ln w="25400"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endParaRPr lang="en-US"/>
          </a:p>
        </p:txBody>
      </p:sp>
      <p:sp>
        <p:nvSpPr>
          <p:cNvPr id="27" name="Rectangle 26">
            <a:extLst>
              <a:ext uri="{FF2B5EF4-FFF2-40B4-BE49-F238E27FC236}">
                <a16:creationId xmlns:a16="http://schemas.microsoft.com/office/drawing/2014/main" id="{F97CF4F7-7E57-E643-97C2-8E21B35ECE61}"/>
              </a:ext>
            </a:extLst>
          </p:cNvPr>
          <p:cNvSpPr/>
          <p:nvPr/>
        </p:nvSpPr>
        <p:spPr bwMode="auto">
          <a:xfrm>
            <a:off x="4191000" y="1752600"/>
            <a:ext cx="4038600" cy="1447800"/>
          </a:xfrm>
          <a:prstGeom prst="rect">
            <a:avLst/>
          </a:prstGeom>
          <a:noFill/>
          <a:ln w="25400"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endParaRPr lang="en-US"/>
          </a:p>
        </p:txBody>
      </p:sp>
      <p:sp>
        <p:nvSpPr>
          <p:cNvPr id="29" name="TextBox 28">
            <a:extLst>
              <a:ext uri="{FF2B5EF4-FFF2-40B4-BE49-F238E27FC236}">
                <a16:creationId xmlns:a16="http://schemas.microsoft.com/office/drawing/2014/main" id="{D3ED97BB-0D0C-6141-878C-6E001425E47D}"/>
              </a:ext>
            </a:extLst>
          </p:cNvPr>
          <p:cNvSpPr txBox="1"/>
          <p:nvPr/>
        </p:nvSpPr>
        <p:spPr>
          <a:xfrm>
            <a:off x="5410200" y="1062336"/>
            <a:ext cx="708848" cy="461665"/>
          </a:xfrm>
          <a:prstGeom prst="rect">
            <a:avLst/>
          </a:prstGeom>
          <a:noFill/>
        </p:spPr>
        <p:txBody>
          <a:bodyPr wrap="none" rtlCol="0">
            <a:spAutoFit/>
          </a:bodyPr>
          <a:lstStyle/>
          <a:p>
            <a:r>
              <a:rPr lang="en-US" sz="2400" dirty="0" err="1">
                <a:solidFill>
                  <a:schemeClr val="bg1"/>
                </a:solidFill>
              </a:rPr>
              <a:t>Q</a:t>
            </a:r>
            <a:r>
              <a:rPr lang="en-US" sz="2400" baseline="-25000" dirty="0" err="1">
                <a:solidFill>
                  <a:schemeClr val="bg1"/>
                </a:solidFill>
              </a:rPr>
              <a:t>rch</a:t>
            </a:r>
            <a:endParaRPr lang="en-US" sz="2400" baseline="-25000" dirty="0">
              <a:solidFill>
                <a:schemeClr val="bg1"/>
              </a:solidFill>
            </a:endParaRPr>
          </a:p>
        </p:txBody>
      </p:sp>
      <p:sp>
        <p:nvSpPr>
          <p:cNvPr id="30" name="TextBox 29">
            <a:extLst>
              <a:ext uri="{FF2B5EF4-FFF2-40B4-BE49-F238E27FC236}">
                <a16:creationId xmlns:a16="http://schemas.microsoft.com/office/drawing/2014/main" id="{5D164955-0F9E-9F44-B288-5D33306383CA}"/>
              </a:ext>
            </a:extLst>
          </p:cNvPr>
          <p:cNvSpPr txBox="1"/>
          <p:nvPr/>
        </p:nvSpPr>
        <p:spPr>
          <a:xfrm>
            <a:off x="3276600" y="2281536"/>
            <a:ext cx="356188" cy="461665"/>
          </a:xfrm>
          <a:prstGeom prst="rect">
            <a:avLst/>
          </a:prstGeom>
          <a:noFill/>
        </p:spPr>
        <p:txBody>
          <a:bodyPr wrap="none" rtlCol="0">
            <a:spAutoFit/>
          </a:bodyPr>
          <a:lstStyle/>
          <a:p>
            <a:r>
              <a:rPr lang="en-US" sz="2400" dirty="0">
                <a:solidFill>
                  <a:schemeClr val="bg1"/>
                </a:solidFill>
              </a:rPr>
              <a:t>1</a:t>
            </a:r>
            <a:endParaRPr lang="en-US" sz="2400" baseline="-25000" dirty="0">
              <a:solidFill>
                <a:schemeClr val="bg1"/>
              </a:solidFill>
            </a:endParaRPr>
          </a:p>
        </p:txBody>
      </p:sp>
      <p:sp>
        <p:nvSpPr>
          <p:cNvPr id="31" name="TextBox 30">
            <a:extLst>
              <a:ext uri="{FF2B5EF4-FFF2-40B4-BE49-F238E27FC236}">
                <a16:creationId xmlns:a16="http://schemas.microsoft.com/office/drawing/2014/main" id="{5F71A108-8442-7D47-B42E-E61B3E07918A}"/>
              </a:ext>
            </a:extLst>
          </p:cNvPr>
          <p:cNvSpPr txBox="1"/>
          <p:nvPr/>
        </p:nvSpPr>
        <p:spPr>
          <a:xfrm>
            <a:off x="3276600" y="3653136"/>
            <a:ext cx="356188" cy="461665"/>
          </a:xfrm>
          <a:prstGeom prst="rect">
            <a:avLst/>
          </a:prstGeom>
          <a:noFill/>
        </p:spPr>
        <p:txBody>
          <a:bodyPr wrap="none" rtlCol="0">
            <a:spAutoFit/>
          </a:bodyPr>
          <a:lstStyle/>
          <a:p>
            <a:r>
              <a:rPr lang="en-US" sz="2400" dirty="0">
                <a:solidFill>
                  <a:schemeClr val="bg1"/>
                </a:solidFill>
              </a:rPr>
              <a:t>2</a:t>
            </a:r>
            <a:endParaRPr lang="en-US" sz="2400" baseline="-25000" dirty="0">
              <a:solidFill>
                <a:schemeClr val="bg1"/>
              </a:solidFill>
            </a:endParaRPr>
          </a:p>
        </p:txBody>
      </p:sp>
      <p:sp>
        <p:nvSpPr>
          <p:cNvPr id="32" name="TextBox 31">
            <a:extLst>
              <a:ext uri="{FF2B5EF4-FFF2-40B4-BE49-F238E27FC236}">
                <a16:creationId xmlns:a16="http://schemas.microsoft.com/office/drawing/2014/main" id="{15EAD9CE-A32D-6B44-8C0E-CC01576D47A9}"/>
              </a:ext>
            </a:extLst>
          </p:cNvPr>
          <p:cNvSpPr txBox="1"/>
          <p:nvPr/>
        </p:nvSpPr>
        <p:spPr>
          <a:xfrm>
            <a:off x="3276599" y="4960616"/>
            <a:ext cx="356188" cy="461665"/>
          </a:xfrm>
          <a:prstGeom prst="rect">
            <a:avLst/>
          </a:prstGeom>
          <a:noFill/>
        </p:spPr>
        <p:txBody>
          <a:bodyPr wrap="square" rtlCol="0">
            <a:spAutoFit/>
          </a:bodyPr>
          <a:lstStyle/>
          <a:p>
            <a:r>
              <a:rPr lang="en-US" sz="2400" dirty="0">
                <a:solidFill>
                  <a:schemeClr val="bg1"/>
                </a:solidFill>
              </a:rPr>
              <a:t>3</a:t>
            </a:r>
            <a:endParaRPr lang="en-US" sz="2400" baseline="-25000" dirty="0">
              <a:solidFill>
                <a:schemeClr val="bg1"/>
              </a:solidFill>
            </a:endParaRPr>
          </a:p>
        </p:txBody>
      </p:sp>
      <p:cxnSp>
        <p:nvCxnSpPr>
          <p:cNvPr id="34" name="Straight Connector 33">
            <a:extLst>
              <a:ext uri="{FF2B5EF4-FFF2-40B4-BE49-F238E27FC236}">
                <a16:creationId xmlns:a16="http://schemas.microsoft.com/office/drawing/2014/main" id="{3DDC6408-D507-8A4C-97CB-86DBE8A6DE42}"/>
              </a:ext>
            </a:extLst>
          </p:cNvPr>
          <p:cNvCxnSpPr/>
          <p:nvPr/>
        </p:nvCxnSpPr>
        <p:spPr bwMode="auto">
          <a:xfrm flipH="1">
            <a:off x="8382000" y="5562600"/>
            <a:ext cx="762000" cy="0"/>
          </a:xfrm>
          <a:prstGeom prst="line">
            <a:avLst/>
          </a:prstGeom>
          <a:solidFill>
            <a:schemeClr val="accent1"/>
          </a:solidFill>
          <a:ln w="12700"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35" name="Straight Connector 34">
            <a:extLst>
              <a:ext uri="{FF2B5EF4-FFF2-40B4-BE49-F238E27FC236}">
                <a16:creationId xmlns:a16="http://schemas.microsoft.com/office/drawing/2014/main" id="{5159C207-E090-E241-93EE-F06A45A21D7F}"/>
              </a:ext>
            </a:extLst>
          </p:cNvPr>
          <p:cNvCxnSpPr/>
          <p:nvPr/>
        </p:nvCxnSpPr>
        <p:spPr bwMode="auto">
          <a:xfrm flipH="1">
            <a:off x="8382000" y="4876800"/>
            <a:ext cx="762000" cy="0"/>
          </a:xfrm>
          <a:prstGeom prst="line">
            <a:avLst/>
          </a:prstGeom>
          <a:solidFill>
            <a:schemeClr val="accent1"/>
          </a:solidFill>
          <a:ln w="12700"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36" name="Straight Connector 35">
            <a:extLst>
              <a:ext uri="{FF2B5EF4-FFF2-40B4-BE49-F238E27FC236}">
                <a16:creationId xmlns:a16="http://schemas.microsoft.com/office/drawing/2014/main" id="{3DB591C6-91B3-6D45-B6B9-17551E64C769}"/>
              </a:ext>
            </a:extLst>
          </p:cNvPr>
          <p:cNvCxnSpPr/>
          <p:nvPr/>
        </p:nvCxnSpPr>
        <p:spPr bwMode="auto">
          <a:xfrm flipH="1">
            <a:off x="8382000" y="4267200"/>
            <a:ext cx="762000" cy="0"/>
          </a:xfrm>
          <a:prstGeom prst="line">
            <a:avLst/>
          </a:prstGeom>
          <a:solidFill>
            <a:schemeClr val="accent1"/>
          </a:solidFill>
          <a:ln w="12700"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37" name="TextBox 36">
            <a:extLst>
              <a:ext uri="{FF2B5EF4-FFF2-40B4-BE49-F238E27FC236}">
                <a16:creationId xmlns:a16="http://schemas.microsoft.com/office/drawing/2014/main" id="{8B71F75D-C4F9-9645-B52B-2686C1B00CFD}"/>
              </a:ext>
            </a:extLst>
          </p:cNvPr>
          <p:cNvSpPr txBox="1"/>
          <p:nvPr/>
        </p:nvSpPr>
        <p:spPr>
          <a:xfrm>
            <a:off x="9120952" y="4034136"/>
            <a:ext cx="470000" cy="461665"/>
          </a:xfrm>
          <a:prstGeom prst="rect">
            <a:avLst/>
          </a:prstGeom>
          <a:noFill/>
        </p:spPr>
        <p:txBody>
          <a:bodyPr wrap="none" rtlCol="0">
            <a:spAutoFit/>
          </a:bodyPr>
          <a:lstStyle/>
          <a:p>
            <a:r>
              <a:rPr lang="en-US" sz="2400" dirty="0">
                <a:solidFill>
                  <a:schemeClr val="bg1"/>
                </a:solidFill>
              </a:rPr>
              <a:t>h</a:t>
            </a:r>
            <a:r>
              <a:rPr lang="en-US" sz="2400" baseline="-25000" dirty="0">
                <a:solidFill>
                  <a:schemeClr val="bg1"/>
                </a:solidFill>
              </a:rPr>
              <a:t>1</a:t>
            </a:r>
          </a:p>
        </p:txBody>
      </p:sp>
      <p:sp>
        <p:nvSpPr>
          <p:cNvPr id="38" name="TextBox 37">
            <a:extLst>
              <a:ext uri="{FF2B5EF4-FFF2-40B4-BE49-F238E27FC236}">
                <a16:creationId xmlns:a16="http://schemas.microsoft.com/office/drawing/2014/main" id="{4D004D69-7F22-9248-930A-7AD33761B3FB}"/>
              </a:ext>
            </a:extLst>
          </p:cNvPr>
          <p:cNvSpPr txBox="1"/>
          <p:nvPr/>
        </p:nvSpPr>
        <p:spPr>
          <a:xfrm>
            <a:off x="9144000" y="4643736"/>
            <a:ext cx="470000" cy="461665"/>
          </a:xfrm>
          <a:prstGeom prst="rect">
            <a:avLst/>
          </a:prstGeom>
          <a:noFill/>
        </p:spPr>
        <p:txBody>
          <a:bodyPr wrap="none" rtlCol="0">
            <a:spAutoFit/>
          </a:bodyPr>
          <a:lstStyle/>
          <a:p>
            <a:r>
              <a:rPr lang="en-US" sz="2400" dirty="0">
                <a:solidFill>
                  <a:schemeClr val="bg1"/>
                </a:solidFill>
              </a:rPr>
              <a:t>h</a:t>
            </a:r>
            <a:r>
              <a:rPr lang="en-US" sz="2400" baseline="-25000" dirty="0">
                <a:solidFill>
                  <a:schemeClr val="bg1"/>
                </a:solidFill>
              </a:rPr>
              <a:t>2</a:t>
            </a:r>
          </a:p>
        </p:txBody>
      </p:sp>
      <p:sp>
        <p:nvSpPr>
          <p:cNvPr id="39" name="TextBox 38">
            <a:extLst>
              <a:ext uri="{FF2B5EF4-FFF2-40B4-BE49-F238E27FC236}">
                <a16:creationId xmlns:a16="http://schemas.microsoft.com/office/drawing/2014/main" id="{CAD57365-1955-C142-86D8-7CA10117CB5E}"/>
              </a:ext>
            </a:extLst>
          </p:cNvPr>
          <p:cNvSpPr txBox="1"/>
          <p:nvPr/>
        </p:nvSpPr>
        <p:spPr>
          <a:xfrm>
            <a:off x="9131200" y="5329536"/>
            <a:ext cx="470000" cy="461665"/>
          </a:xfrm>
          <a:prstGeom prst="rect">
            <a:avLst/>
          </a:prstGeom>
          <a:noFill/>
        </p:spPr>
        <p:txBody>
          <a:bodyPr wrap="none" rtlCol="0">
            <a:spAutoFit/>
          </a:bodyPr>
          <a:lstStyle/>
          <a:p>
            <a:r>
              <a:rPr lang="en-US" sz="2400" dirty="0">
                <a:solidFill>
                  <a:schemeClr val="bg1"/>
                </a:solidFill>
              </a:rPr>
              <a:t>h</a:t>
            </a:r>
            <a:r>
              <a:rPr lang="en-US" sz="2400" baseline="-25000" dirty="0">
                <a:solidFill>
                  <a:schemeClr val="bg1"/>
                </a:solidFill>
              </a:rPr>
              <a:t>3</a:t>
            </a:r>
          </a:p>
        </p:txBody>
      </p:sp>
    </p:spTree>
    <p:extLst>
      <p:ext uri="{BB962C8B-B14F-4D97-AF65-F5344CB8AC3E}">
        <p14:creationId xmlns:p14="http://schemas.microsoft.com/office/powerpoint/2010/main" val="7782985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Up Arrow 27">
            <a:extLst>
              <a:ext uri="{FF2B5EF4-FFF2-40B4-BE49-F238E27FC236}">
                <a16:creationId xmlns:a16="http://schemas.microsoft.com/office/drawing/2014/main" id="{6577B898-C944-B640-8020-307C82908B6E}"/>
              </a:ext>
            </a:extLst>
          </p:cNvPr>
          <p:cNvSpPr/>
          <p:nvPr/>
        </p:nvSpPr>
        <p:spPr bwMode="auto">
          <a:xfrm rot="10800000">
            <a:off x="5463352" y="1513924"/>
            <a:ext cx="533400" cy="629752"/>
          </a:xfrm>
          <a:prstGeom prst="upArrow">
            <a:avLst/>
          </a:prstGeom>
          <a:solidFill>
            <a:schemeClr val="accent1"/>
          </a:solidFill>
          <a:ln w="12700"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endParaRPr lang="en-US" dirty="0"/>
          </a:p>
        </p:txBody>
      </p:sp>
      <p:sp>
        <p:nvSpPr>
          <p:cNvPr id="2" name="Title 1">
            <a:extLst>
              <a:ext uri="{FF2B5EF4-FFF2-40B4-BE49-F238E27FC236}">
                <a16:creationId xmlns:a16="http://schemas.microsoft.com/office/drawing/2014/main" id="{3F9EBFAD-A7DE-1247-8BBB-4F9F3467EF0D}"/>
              </a:ext>
            </a:extLst>
          </p:cNvPr>
          <p:cNvSpPr>
            <a:spLocks noGrp="1"/>
          </p:cNvSpPr>
          <p:nvPr>
            <p:ph type="title"/>
          </p:nvPr>
        </p:nvSpPr>
        <p:spPr/>
        <p:txBody>
          <a:bodyPr/>
          <a:lstStyle/>
          <a:p>
            <a:r>
              <a:rPr lang="en-US" dirty="0"/>
              <a:t>Transport Formulation for Dry Cells</a:t>
            </a:r>
          </a:p>
        </p:txBody>
      </p:sp>
      <p:sp>
        <p:nvSpPr>
          <p:cNvPr id="19" name="Rectangle 18">
            <a:extLst>
              <a:ext uri="{FF2B5EF4-FFF2-40B4-BE49-F238E27FC236}">
                <a16:creationId xmlns:a16="http://schemas.microsoft.com/office/drawing/2014/main" id="{FE90D9C0-6F19-B444-BFDC-F81484C47AF7}"/>
              </a:ext>
            </a:extLst>
          </p:cNvPr>
          <p:cNvSpPr/>
          <p:nvPr/>
        </p:nvSpPr>
        <p:spPr bwMode="auto">
          <a:xfrm>
            <a:off x="4191000" y="3204866"/>
            <a:ext cx="4038600" cy="1447800"/>
          </a:xfrm>
          <a:prstGeom prst="rect">
            <a:avLst/>
          </a:prstGeom>
          <a:noFill/>
          <a:ln w="25400"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endParaRPr lang="en-US"/>
          </a:p>
        </p:txBody>
      </p:sp>
      <p:sp>
        <p:nvSpPr>
          <p:cNvPr id="20" name="Up Arrow 19">
            <a:extLst>
              <a:ext uri="{FF2B5EF4-FFF2-40B4-BE49-F238E27FC236}">
                <a16:creationId xmlns:a16="http://schemas.microsoft.com/office/drawing/2014/main" id="{269EDC4B-B46B-6943-8EF8-2BD4E1F4D91F}"/>
              </a:ext>
            </a:extLst>
          </p:cNvPr>
          <p:cNvSpPr/>
          <p:nvPr/>
        </p:nvSpPr>
        <p:spPr bwMode="auto">
          <a:xfrm rot="10800000">
            <a:off x="5486400" y="2971800"/>
            <a:ext cx="533400" cy="629752"/>
          </a:xfrm>
          <a:prstGeom prst="upArrow">
            <a:avLst/>
          </a:prstGeom>
          <a:solidFill>
            <a:schemeClr val="accent1"/>
          </a:solidFill>
          <a:ln w="12700"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endParaRPr lang="en-US" dirty="0"/>
          </a:p>
        </p:txBody>
      </p:sp>
      <p:sp>
        <p:nvSpPr>
          <p:cNvPr id="24" name="Up Arrow 23">
            <a:extLst>
              <a:ext uri="{FF2B5EF4-FFF2-40B4-BE49-F238E27FC236}">
                <a16:creationId xmlns:a16="http://schemas.microsoft.com/office/drawing/2014/main" id="{0EEE95D4-0A0F-6348-BB86-32F66B7EDCF0}"/>
              </a:ext>
            </a:extLst>
          </p:cNvPr>
          <p:cNvSpPr/>
          <p:nvPr/>
        </p:nvSpPr>
        <p:spPr bwMode="auto">
          <a:xfrm rot="10800000">
            <a:off x="5486400" y="4419600"/>
            <a:ext cx="533400" cy="629752"/>
          </a:xfrm>
          <a:prstGeom prst="upArrow">
            <a:avLst/>
          </a:prstGeom>
          <a:solidFill>
            <a:schemeClr val="accent1"/>
          </a:solidFill>
          <a:ln w="12700"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endParaRPr lang="en-US" dirty="0"/>
          </a:p>
        </p:txBody>
      </p:sp>
      <p:sp>
        <p:nvSpPr>
          <p:cNvPr id="25" name="Rectangle 24">
            <a:extLst>
              <a:ext uri="{FF2B5EF4-FFF2-40B4-BE49-F238E27FC236}">
                <a16:creationId xmlns:a16="http://schemas.microsoft.com/office/drawing/2014/main" id="{56FE6FBA-1E0C-D54F-8898-A1650ED221D1}"/>
              </a:ext>
            </a:extLst>
          </p:cNvPr>
          <p:cNvSpPr/>
          <p:nvPr/>
        </p:nvSpPr>
        <p:spPr bwMode="auto">
          <a:xfrm>
            <a:off x="4191000" y="4648200"/>
            <a:ext cx="4038600" cy="1447800"/>
          </a:xfrm>
          <a:prstGeom prst="rect">
            <a:avLst/>
          </a:prstGeom>
          <a:noFill/>
          <a:ln w="25400"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endParaRPr lang="en-US"/>
          </a:p>
        </p:txBody>
      </p:sp>
      <p:sp>
        <p:nvSpPr>
          <p:cNvPr id="26" name="Rectangle 25">
            <a:extLst>
              <a:ext uri="{FF2B5EF4-FFF2-40B4-BE49-F238E27FC236}">
                <a16:creationId xmlns:a16="http://schemas.microsoft.com/office/drawing/2014/main" id="{B0CF6FE9-7A54-D248-9CF8-E80504F67427}"/>
              </a:ext>
            </a:extLst>
          </p:cNvPr>
          <p:cNvSpPr/>
          <p:nvPr/>
        </p:nvSpPr>
        <p:spPr bwMode="auto">
          <a:xfrm>
            <a:off x="4191000" y="5562600"/>
            <a:ext cx="4038600" cy="533400"/>
          </a:xfrm>
          <a:prstGeom prst="rect">
            <a:avLst/>
          </a:prstGeom>
          <a:solidFill>
            <a:schemeClr val="accent1"/>
          </a:solidFill>
          <a:ln w="25400"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endParaRPr lang="en-US"/>
          </a:p>
        </p:txBody>
      </p:sp>
      <p:sp>
        <p:nvSpPr>
          <p:cNvPr id="27" name="Rectangle 26">
            <a:extLst>
              <a:ext uri="{FF2B5EF4-FFF2-40B4-BE49-F238E27FC236}">
                <a16:creationId xmlns:a16="http://schemas.microsoft.com/office/drawing/2014/main" id="{F97CF4F7-7E57-E643-97C2-8E21B35ECE61}"/>
              </a:ext>
            </a:extLst>
          </p:cNvPr>
          <p:cNvSpPr/>
          <p:nvPr/>
        </p:nvSpPr>
        <p:spPr bwMode="auto">
          <a:xfrm>
            <a:off x="4191000" y="1752600"/>
            <a:ext cx="4038600" cy="1447800"/>
          </a:xfrm>
          <a:prstGeom prst="rect">
            <a:avLst/>
          </a:prstGeom>
          <a:noFill/>
          <a:ln w="25400"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endParaRPr lang="en-US"/>
          </a:p>
        </p:txBody>
      </p:sp>
      <p:sp>
        <p:nvSpPr>
          <p:cNvPr id="29" name="TextBox 28">
            <a:extLst>
              <a:ext uri="{FF2B5EF4-FFF2-40B4-BE49-F238E27FC236}">
                <a16:creationId xmlns:a16="http://schemas.microsoft.com/office/drawing/2014/main" id="{D3ED97BB-0D0C-6141-878C-6E001425E47D}"/>
              </a:ext>
            </a:extLst>
          </p:cNvPr>
          <p:cNvSpPr txBox="1"/>
          <p:nvPr/>
        </p:nvSpPr>
        <p:spPr>
          <a:xfrm>
            <a:off x="5410200" y="1062336"/>
            <a:ext cx="1233030" cy="461665"/>
          </a:xfrm>
          <a:prstGeom prst="rect">
            <a:avLst/>
          </a:prstGeom>
          <a:noFill/>
        </p:spPr>
        <p:txBody>
          <a:bodyPr wrap="none" rtlCol="0">
            <a:spAutoFit/>
          </a:bodyPr>
          <a:lstStyle/>
          <a:p>
            <a:r>
              <a:rPr lang="en-US" sz="2400" dirty="0" err="1">
                <a:solidFill>
                  <a:schemeClr val="bg1"/>
                </a:solidFill>
              </a:rPr>
              <a:t>Q</a:t>
            </a:r>
            <a:r>
              <a:rPr lang="en-US" sz="2400" baseline="-25000" dirty="0" err="1">
                <a:solidFill>
                  <a:schemeClr val="bg1"/>
                </a:solidFill>
              </a:rPr>
              <a:t>rch</a:t>
            </a:r>
            <a:r>
              <a:rPr lang="en-US" sz="2400" dirty="0" err="1">
                <a:solidFill>
                  <a:schemeClr val="bg1"/>
                </a:solidFill>
              </a:rPr>
              <a:t>C</a:t>
            </a:r>
            <a:r>
              <a:rPr lang="en-US" sz="2400" baseline="-25000" dirty="0" err="1">
                <a:solidFill>
                  <a:schemeClr val="bg1"/>
                </a:solidFill>
              </a:rPr>
              <a:t>rch</a:t>
            </a:r>
            <a:endParaRPr lang="en-US" sz="2400" baseline="-25000" dirty="0">
              <a:solidFill>
                <a:schemeClr val="bg1"/>
              </a:solidFill>
            </a:endParaRPr>
          </a:p>
        </p:txBody>
      </p:sp>
      <p:sp>
        <p:nvSpPr>
          <p:cNvPr id="30" name="TextBox 29">
            <a:extLst>
              <a:ext uri="{FF2B5EF4-FFF2-40B4-BE49-F238E27FC236}">
                <a16:creationId xmlns:a16="http://schemas.microsoft.com/office/drawing/2014/main" id="{5D164955-0F9E-9F44-B288-5D33306383CA}"/>
              </a:ext>
            </a:extLst>
          </p:cNvPr>
          <p:cNvSpPr txBox="1"/>
          <p:nvPr/>
        </p:nvSpPr>
        <p:spPr>
          <a:xfrm>
            <a:off x="3276600" y="2281536"/>
            <a:ext cx="356188" cy="461665"/>
          </a:xfrm>
          <a:prstGeom prst="rect">
            <a:avLst/>
          </a:prstGeom>
          <a:noFill/>
        </p:spPr>
        <p:txBody>
          <a:bodyPr wrap="none" rtlCol="0">
            <a:spAutoFit/>
          </a:bodyPr>
          <a:lstStyle/>
          <a:p>
            <a:r>
              <a:rPr lang="en-US" sz="2400" dirty="0">
                <a:solidFill>
                  <a:schemeClr val="bg1"/>
                </a:solidFill>
              </a:rPr>
              <a:t>1</a:t>
            </a:r>
            <a:endParaRPr lang="en-US" sz="2400" baseline="-25000" dirty="0">
              <a:solidFill>
                <a:schemeClr val="bg1"/>
              </a:solidFill>
            </a:endParaRPr>
          </a:p>
        </p:txBody>
      </p:sp>
      <p:sp>
        <p:nvSpPr>
          <p:cNvPr id="31" name="TextBox 30">
            <a:extLst>
              <a:ext uri="{FF2B5EF4-FFF2-40B4-BE49-F238E27FC236}">
                <a16:creationId xmlns:a16="http://schemas.microsoft.com/office/drawing/2014/main" id="{5F71A108-8442-7D47-B42E-E61B3E07918A}"/>
              </a:ext>
            </a:extLst>
          </p:cNvPr>
          <p:cNvSpPr txBox="1"/>
          <p:nvPr/>
        </p:nvSpPr>
        <p:spPr>
          <a:xfrm>
            <a:off x="3276600" y="3653136"/>
            <a:ext cx="356188" cy="461665"/>
          </a:xfrm>
          <a:prstGeom prst="rect">
            <a:avLst/>
          </a:prstGeom>
          <a:noFill/>
        </p:spPr>
        <p:txBody>
          <a:bodyPr wrap="none" rtlCol="0">
            <a:spAutoFit/>
          </a:bodyPr>
          <a:lstStyle/>
          <a:p>
            <a:r>
              <a:rPr lang="en-US" sz="2400" dirty="0">
                <a:solidFill>
                  <a:schemeClr val="bg1"/>
                </a:solidFill>
              </a:rPr>
              <a:t>2</a:t>
            </a:r>
            <a:endParaRPr lang="en-US" sz="2400" baseline="-25000" dirty="0">
              <a:solidFill>
                <a:schemeClr val="bg1"/>
              </a:solidFill>
            </a:endParaRPr>
          </a:p>
        </p:txBody>
      </p:sp>
      <p:sp>
        <p:nvSpPr>
          <p:cNvPr id="32" name="TextBox 31">
            <a:extLst>
              <a:ext uri="{FF2B5EF4-FFF2-40B4-BE49-F238E27FC236}">
                <a16:creationId xmlns:a16="http://schemas.microsoft.com/office/drawing/2014/main" id="{15EAD9CE-A32D-6B44-8C0E-CC01576D47A9}"/>
              </a:ext>
            </a:extLst>
          </p:cNvPr>
          <p:cNvSpPr txBox="1"/>
          <p:nvPr/>
        </p:nvSpPr>
        <p:spPr>
          <a:xfrm>
            <a:off x="3276599" y="4960616"/>
            <a:ext cx="356188" cy="461665"/>
          </a:xfrm>
          <a:prstGeom prst="rect">
            <a:avLst/>
          </a:prstGeom>
          <a:noFill/>
        </p:spPr>
        <p:txBody>
          <a:bodyPr wrap="square" rtlCol="0">
            <a:spAutoFit/>
          </a:bodyPr>
          <a:lstStyle/>
          <a:p>
            <a:r>
              <a:rPr lang="en-US" sz="2400" dirty="0">
                <a:solidFill>
                  <a:schemeClr val="bg1"/>
                </a:solidFill>
              </a:rPr>
              <a:t>3</a:t>
            </a:r>
            <a:endParaRPr lang="en-US" sz="2400" baseline="-25000" dirty="0">
              <a:solidFill>
                <a:schemeClr val="bg1"/>
              </a:solidFill>
            </a:endParaRPr>
          </a:p>
        </p:txBody>
      </p:sp>
      <p:sp>
        <p:nvSpPr>
          <p:cNvPr id="37" name="TextBox 36">
            <a:extLst>
              <a:ext uri="{FF2B5EF4-FFF2-40B4-BE49-F238E27FC236}">
                <a16:creationId xmlns:a16="http://schemas.microsoft.com/office/drawing/2014/main" id="{8B71F75D-C4F9-9645-B52B-2686C1B00CFD}"/>
              </a:ext>
            </a:extLst>
          </p:cNvPr>
          <p:cNvSpPr txBox="1"/>
          <p:nvPr/>
        </p:nvSpPr>
        <p:spPr>
          <a:xfrm>
            <a:off x="8458200" y="2286000"/>
            <a:ext cx="1378904" cy="707886"/>
          </a:xfrm>
          <a:prstGeom prst="rect">
            <a:avLst/>
          </a:prstGeom>
          <a:noFill/>
        </p:spPr>
        <p:txBody>
          <a:bodyPr wrap="none" rtlCol="0">
            <a:spAutoFit/>
          </a:bodyPr>
          <a:lstStyle/>
          <a:p>
            <a:r>
              <a:rPr lang="en-US" sz="2400" dirty="0">
                <a:solidFill>
                  <a:schemeClr val="bg1"/>
                </a:solidFill>
              </a:rPr>
              <a:t>C</a:t>
            </a:r>
            <a:r>
              <a:rPr lang="en-US" sz="2400" baseline="-25000" dirty="0">
                <a:solidFill>
                  <a:schemeClr val="bg1"/>
                </a:solidFill>
              </a:rPr>
              <a:t>1</a:t>
            </a:r>
            <a:r>
              <a:rPr lang="en-US" sz="2400" dirty="0">
                <a:solidFill>
                  <a:schemeClr val="bg1"/>
                </a:solidFill>
              </a:rPr>
              <a:t> = </a:t>
            </a:r>
            <a:r>
              <a:rPr lang="en-US" sz="2400" dirty="0" err="1">
                <a:solidFill>
                  <a:schemeClr val="bg1"/>
                </a:solidFill>
              </a:rPr>
              <a:t>C</a:t>
            </a:r>
            <a:r>
              <a:rPr lang="en-US" sz="2400" baseline="-25000" dirty="0" err="1">
                <a:solidFill>
                  <a:schemeClr val="bg1"/>
                </a:solidFill>
              </a:rPr>
              <a:t>rch</a:t>
            </a:r>
            <a:endParaRPr lang="en-US" sz="2400" baseline="-25000" dirty="0">
              <a:solidFill>
                <a:schemeClr val="bg1"/>
              </a:solidFill>
            </a:endParaRPr>
          </a:p>
          <a:p>
            <a:endParaRPr lang="en-US" sz="2400" baseline="-25000" dirty="0">
              <a:solidFill>
                <a:schemeClr val="bg1"/>
              </a:solidFill>
            </a:endParaRPr>
          </a:p>
        </p:txBody>
      </p:sp>
      <p:sp>
        <p:nvSpPr>
          <p:cNvPr id="21" name="TextBox 20">
            <a:extLst>
              <a:ext uri="{FF2B5EF4-FFF2-40B4-BE49-F238E27FC236}">
                <a16:creationId xmlns:a16="http://schemas.microsoft.com/office/drawing/2014/main" id="{B9B01B32-E9F9-7447-961D-CD777C1FE5ED}"/>
              </a:ext>
            </a:extLst>
          </p:cNvPr>
          <p:cNvSpPr txBox="1"/>
          <p:nvPr/>
        </p:nvSpPr>
        <p:spPr>
          <a:xfrm>
            <a:off x="8450896" y="3711714"/>
            <a:ext cx="1378904" cy="707886"/>
          </a:xfrm>
          <a:prstGeom prst="rect">
            <a:avLst/>
          </a:prstGeom>
          <a:noFill/>
        </p:spPr>
        <p:txBody>
          <a:bodyPr wrap="none" rtlCol="0">
            <a:spAutoFit/>
          </a:bodyPr>
          <a:lstStyle/>
          <a:p>
            <a:r>
              <a:rPr lang="en-US" sz="2400" dirty="0">
                <a:solidFill>
                  <a:schemeClr val="bg1"/>
                </a:solidFill>
              </a:rPr>
              <a:t>C</a:t>
            </a:r>
            <a:r>
              <a:rPr lang="en-US" sz="2400" baseline="-25000" dirty="0">
                <a:solidFill>
                  <a:schemeClr val="bg1"/>
                </a:solidFill>
              </a:rPr>
              <a:t>2</a:t>
            </a:r>
            <a:r>
              <a:rPr lang="en-US" sz="2400" dirty="0">
                <a:solidFill>
                  <a:schemeClr val="bg1"/>
                </a:solidFill>
              </a:rPr>
              <a:t> = </a:t>
            </a:r>
            <a:r>
              <a:rPr lang="en-US" sz="2400" dirty="0" err="1">
                <a:solidFill>
                  <a:schemeClr val="bg1"/>
                </a:solidFill>
              </a:rPr>
              <a:t>C</a:t>
            </a:r>
            <a:r>
              <a:rPr lang="en-US" sz="2400" baseline="-25000" dirty="0" err="1">
                <a:solidFill>
                  <a:schemeClr val="bg1"/>
                </a:solidFill>
              </a:rPr>
              <a:t>rch</a:t>
            </a:r>
            <a:endParaRPr lang="en-US" sz="2400" baseline="-25000" dirty="0">
              <a:solidFill>
                <a:schemeClr val="bg1"/>
              </a:solidFill>
            </a:endParaRPr>
          </a:p>
          <a:p>
            <a:endParaRPr lang="en-US" sz="2400" baseline="-25000" dirty="0">
              <a:solidFill>
                <a:schemeClr val="bg1"/>
              </a:solidFill>
            </a:endParaRPr>
          </a:p>
        </p:txBody>
      </p:sp>
      <p:sp>
        <p:nvSpPr>
          <p:cNvPr id="22" name="TextBox 21">
            <a:extLst>
              <a:ext uri="{FF2B5EF4-FFF2-40B4-BE49-F238E27FC236}">
                <a16:creationId xmlns:a16="http://schemas.microsoft.com/office/drawing/2014/main" id="{9D4DD9D9-B6FC-6341-B03E-1AB6C1D9D41E}"/>
              </a:ext>
            </a:extLst>
          </p:cNvPr>
          <p:cNvSpPr txBox="1"/>
          <p:nvPr/>
        </p:nvSpPr>
        <p:spPr>
          <a:xfrm>
            <a:off x="8467167" y="5083315"/>
            <a:ext cx="2145979" cy="461665"/>
          </a:xfrm>
          <a:prstGeom prst="rect">
            <a:avLst/>
          </a:prstGeom>
          <a:noFill/>
        </p:spPr>
        <p:txBody>
          <a:bodyPr wrap="square" rtlCol="0">
            <a:spAutoFit/>
          </a:bodyPr>
          <a:lstStyle/>
          <a:p>
            <a:r>
              <a:rPr lang="en-US" sz="2400" dirty="0">
                <a:solidFill>
                  <a:schemeClr val="bg1"/>
                </a:solidFill>
              </a:rPr>
              <a:t>C</a:t>
            </a:r>
            <a:r>
              <a:rPr lang="en-US" sz="2400" baseline="-25000" dirty="0">
                <a:solidFill>
                  <a:schemeClr val="bg1"/>
                </a:solidFill>
              </a:rPr>
              <a:t>3</a:t>
            </a:r>
            <a:r>
              <a:rPr lang="en-US" sz="2400" dirty="0">
                <a:solidFill>
                  <a:schemeClr val="bg1"/>
                </a:solidFill>
              </a:rPr>
              <a:t> = f(</a:t>
            </a:r>
            <a:r>
              <a:rPr lang="en-US" sz="2400" dirty="0" err="1">
                <a:solidFill>
                  <a:schemeClr val="bg1"/>
                </a:solidFill>
              </a:rPr>
              <a:t>C</a:t>
            </a:r>
            <a:r>
              <a:rPr lang="en-US" sz="2400" baseline="-25000" dirty="0" err="1">
                <a:solidFill>
                  <a:schemeClr val="bg1"/>
                </a:solidFill>
              </a:rPr>
              <a:t>rch</a:t>
            </a:r>
            <a:r>
              <a:rPr lang="en-US" sz="2400" dirty="0">
                <a:solidFill>
                  <a:schemeClr val="bg1"/>
                </a:solidFill>
              </a:rPr>
              <a:t>, …)</a:t>
            </a:r>
          </a:p>
        </p:txBody>
      </p:sp>
    </p:spTree>
    <p:extLst>
      <p:ext uri="{BB962C8B-B14F-4D97-AF65-F5344CB8AC3E}">
        <p14:creationId xmlns:p14="http://schemas.microsoft.com/office/powerpoint/2010/main" val="30053895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6E8C4B-5362-604D-9FC7-94098857B27F}"/>
              </a:ext>
            </a:extLst>
          </p:cNvPr>
          <p:cNvSpPr>
            <a:spLocks noGrp="1"/>
          </p:cNvSpPr>
          <p:nvPr>
            <p:ph type="title"/>
          </p:nvPr>
        </p:nvSpPr>
        <p:spPr/>
        <p:txBody>
          <a:bodyPr/>
          <a:lstStyle/>
          <a:p>
            <a:r>
              <a:rPr lang="en-US" dirty="0"/>
              <a:t>Keating Example</a:t>
            </a:r>
          </a:p>
        </p:txBody>
      </p:sp>
      <p:sp>
        <p:nvSpPr>
          <p:cNvPr id="4" name="Content Placeholder 3">
            <a:extLst>
              <a:ext uri="{FF2B5EF4-FFF2-40B4-BE49-F238E27FC236}">
                <a16:creationId xmlns:a16="http://schemas.microsoft.com/office/drawing/2014/main" id="{404A4905-19E9-884A-B1F1-CAC1739871A5}"/>
              </a:ext>
            </a:extLst>
          </p:cNvPr>
          <p:cNvSpPr>
            <a:spLocks noGrp="1"/>
          </p:cNvSpPr>
          <p:nvPr>
            <p:ph idx="1"/>
          </p:nvPr>
        </p:nvSpPr>
        <p:spPr/>
        <p:txBody>
          <a:bodyPr/>
          <a:lstStyle/>
          <a:p>
            <a:r>
              <a:rPr lang="en-US" sz="2400" dirty="0"/>
              <a:t>Transport through dry cells</a:t>
            </a:r>
          </a:p>
        </p:txBody>
      </p:sp>
      <p:pic>
        <p:nvPicPr>
          <p:cNvPr id="3" name="keating-conc.avi">
            <a:hlinkClick r:id="" action="ppaction://media"/>
            <a:extLst>
              <a:ext uri="{FF2B5EF4-FFF2-40B4-BE49-F238E27FC236}">
                <a16:creationId xmlns:a16="http://schemas.microsoft.com/office/drawing/2014/main" id="{C7441E21-8010-C745-867F-5E9BAEF8B325}"/>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524000" y="2378076"/>
            <a:ext cx="9144000" cy="2936875"/>
          </a:xfrm>
          <a:prstGeom prst="rect">
            <a:avLst/>
          </a:prstGeom>
        </p:spPr>
      </p:pic>
    </p:spTree>
    <p:extLst>
      <p:ext uri="{BB962C8B-B14F-4D97-AF65-F5344CB8AC3E}">
        <p14:creationId xmlns:p14="http://schemas.microsoft.com/office/powerpoint/2010/main" val="1598842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11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EF04FE-F2B2-D84C-8777-0488F913AAB1}"/>
              </a:ext>
            </a:extLst>
          </p:cNvPr>
          <p:cNvSpPr>
            <a:spLocks noGrp="1"/>
          </p:cNvSpPr>
          <p:nvPr>
            <p:ph type="title"/>
          </p:nvPr>
        </p:nvSpPr>
        <p:spPr/>
        <p:txBody>
          <a:bodyPr/>
          <a:lstStyle/>
          <a:p>
            <a:r>
              <a:rPr lang="en-US" dirty="0"/>
              <a:t>SEAWAT Capabilities</a:t>
            </a:r>
          </a:p>
        </p:txBody>
      </p:sp>
      <p:sp>
        <p:nvSpPr>
          <p:cNvPr id="3" name="Content Placeholder 2">
            <a:extLst>
              <a:ext uri="{FF2B5EF4-FFF2-40B4-BE49-F238E27FC236}">
                <a16:creationId xmlns:a16="http://schemas.microsoft.com/office/drawing/2014/main" id="{1AFC4C34-E8D2-4843-ACCA-2D9A1E1FA370}"/>
              </a:ext>
            </a:extLst>
          </p:cNvPr>
          <p:cNvSpPr>
            <a:spLocks noGrp="1"/>
          </p:cNvSpPr>
          <p:nvPr>
            <p:ph idx="1"/>
          </p:nvPr>
        </p:nvSpPr>
        <p:spPr/>
        <p:txBody>
          <a:bodyPr/>
          <a:lstStyle/>
          <a:p>
            <a:r>
              <a:rPr lang="en-US" sz="2400" dirty="0"/>
              <a:t>Simulated concentrations can be used to calculate densities used by the GWF Buoyancy Package</a:t>
            </a:r>
          </a:p>
          <a:p>
            <a:r>
              <a:rPr lang="en-US" sz="2400" dirty="0"/>
              <a:t>Flow and transport can be solved in a single matrix (more to do on this…)</a:t>
            </a:r>
          </a:p>
          <a:p>
            <a:r>
              <a:rPr lang="en-US" sz="2400" dirty="0"/>
              <a:t>Compatible with unstructured grids and the Newton flow formulation</a:t>
            </a:r>
          </a:p>
          <a:p>
            <a:endParaRPr lang="en-US" sz="2400" dirty="0"/>
          </a:p>
        </p:txBody>
      </p:sp>
      <p:pic>
        <p:nvPicPr>
          <p:cNvPr id="5" name="Picture 4">
            <a:extLst>
              <a:ext uri="{FF2B5EF4-FFF2-40B4-BE49-F238E27FC236}">
                <a16:creationId xmlns:a16="http://schemas.microsoft.com/office/drawing/2014/main" id="{F5F11CE8-CAEC-7345-A2E4-4DA6C89221FB}"/>
              </a:ext>
            </a:extLst>
          </p:cNvPr>
          <p:cNvPicPr>
            <a:picLocks noChangeAspect="1"/>
          </p:cNvPicPr>
          <p:nvPr/>
        </p:nvPicPr>
        <p:blipFill rotWithShape="1">
          <a:blip r:embed="rId2"/>
          <a:srcRect r="9711"/>
          <a:stretch/>
        </p:blipFill>
        <p:spPr>
          <a:xfrm>
            <a:off x="4800600" y="3605646"/>
            <a:ext cx="5126314" cy="2620897"/>
          </a:xfrm>
          <a:prstGeom prst="rect">
            <a:avLst/>
          </a:prstGeom>
        </p:spPr>
      </p:pic>
    </p:spTree>
    <p:extLst>
      <p:ext uri="{BB962C8B-B14F-4D97-AF65-F5344CB8AC3E}">
        <p14:creationId xmlns:p14="http://schemas.microsoft.com/office/powerpoint/2010/main" val="13324244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3F4A5D-A6CD-0146-A276-6B7DA26DA2F7}"/>
              </a:ext>
            </a:extLst>
          </p:cNvPr>
          <p:cNvSpPr>
            <a:spLocks noGrp="1"/>
          </p:cNvSpPr>
          <p:nvPr>
            <p:ph type="title"/>
          </p:nvPr>
        </p:nvSpPr>
        <p:spPr/>
        <p:txBody>
          <a:bodyPr/>
          <a:lstStyle/>
          <a:p>
            <a:r>
              <a:rPr lang="en-US" dirty="0"/>
              <a:t>Freshwater Head Formulation</a:t>
            </a:r>
          </a:p>
        </p:txBody>
      </p:sp>
      <p:sp>
        <p:nvSpPr>
          <p:cNvPr id="3" name="Rectangle 2">
            <a:extLst>
              <a:ext uri="{FF2B5EF4-FFF2-40B4-BE49-F238E27FC236}">
                <a16:creationId xmlns:a16="http://schemas.microsoft.com/office/drawing/2014/main" id="{7E8346F2-929A-2B4C-A829-323D35FF6E35}"/>
              </a:ext>
            </a:extLst>
          </p:cNvPr>
          <p:cNvSpPr/>
          <p:nvPr/>
        </p:nvSpPr>
        <p:spPr bwMode="auto">
          <a:xfrm>
            <a:off x="3200400" y="3276600"/>
            <a:ext cx="2758418" cy="1447800"/>
          </a:xfrm>
          <a:prstGeom prst="rect">
            <a:avLst/>
          </a:prstGeom>
          <a:noFill/>
          <a:ln w="25400"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endParaRPr lang="en-US" dirty="0"/>
          </a:p>
        </p:txBody>
      </p:sp>
      <p:sp>
        <p:nvSpPr>
          <p:cNvPr id="4" name="Rectangle 3">
            <a:extLst>
              <a:ext uri="{FF2B5EF4-FFF2-40B4-BE49-F238E27FC236}">
                <a16:creationId xmlns:a16="http://schemas.microsoft.com/office/drawing/2014/main" id="{669F8288-BEDA-334E-98A2-C1651A7BB7D8}"/>
              </a:ext>
            </a:extLst>
          </p:cNvPr>
          <p:cNvSpPr/>
          <p:nvPr/>
        </p:nvSpPr>
        <p:spPr bwMode="auto">
          <a:xfrm>
            <a:off x="3200400" y="4191000"/>
            <a:ext cx="2758418" cy="533400"/>
          </a:xfrm>
          <a:prstGeom prst="rect">
            <a:avLst/>
          </a:prstGeom>
          <a:solidFill>
            <a:schemeClr val="accent1"/>
          </a:solidFill>
          <a:ln w="25400"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endParaRPr lang="en-US"/>
          </a:p>
        </p:txBody>
      </p:sp>
      <p:sp>
        <p:nvSpPr>
          <p:cNvPr id="5" name="Rectangle 4">
            <a:extLst>
              <a:ext uri="{FF2B5EF4-FFF2-40B4-BE49-F238E27FC236}">
                <a16:creationId xmlns:a16="http://schemas.microsoft.com/office/drawing/2014/main" id="{A9A62211-9255-6948-A1A5-04834EA7FE22}"/>
              </a:ext>
            </a:extLst>
          </p:cNvPr>
          <p:cNvSpPr/>
          <p:nvPr/>
        </p:nvSpPr>
        <p:spPr bwMode="auto">
          <a:xfrm>
            <a:off x="5958818" y="3962400"/>
            <a:ext cx="2758418" cy="1447800"/>
          </a:xfrm>
          <a:prstGeom prst="rect">
            <a:avLst/>
          </a:prstGeom>
          <a:noFill/>
          <a:ln w="25400"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endParaRPr lang="en-US"/>
          </a:p>
        </p:txBody>
      </p:sp>
      <p:sp>
        <p:nvSpPr>
          <p:cNvPr id="6" name="Rectangle 5">
            <a:extLst>
              <a:ext uri="{FF2B5EF4-FFF2-40B4-BE49-F238E27FC236}">
                <a16:creationId xmlns:a16="http://schemas.microsoft.com/office/drawing/2014/main" id="{D9E22BD2-9330-EB4C-8793-53157C434683}"/>
              </a:ext>
            </a:extLst>
          </p:cNvPr>
          <p:cNvSpPr/>
          <p:nvPr/>
        </p:nvSpPr>
        <p:spPr bwMode="auto">
          <a:xfrm>
            <a:off x="5958818" y="4876800"/>
            <a:ext cx="2758418" cy="533400"/>
          </a:xfrm>
          <a:prstGeom prst="rect">
            <a:avLst/>
          </a:prstGeom>
          <a:solidFill>
            <a:schemeClr val="accent1"/>
          </a:solidFill>
          <a:ln w="25400"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endParaRPr lang="en-US"/>
          </a:p>
        </p:txBody>
      </p:sp>
      <p:sp>
        <p:nvSpPr>
          <p:cNvPr id="7" name="TextBox 6">
            <a:extLst>
              <a:ext uri="{FF2B5EF4-FFF2-40B4-BE49-F238E27FC236}">
                <a16:creationId xmlns:a16="http://schemas.microsoft.com/office/drawing/2014/main" id="{3461083E-EC97-6D47-BE2D-46E4244E6C7E}"/>
              </a:ext>
            </a:extLst>
          </p:cNvPr>
          <p:cNvSpPr txBox="1"/>
          <p:nvPr/>
        </p:nvSpPr>
        <p:spPr>
          <a:xfrm>
            <a:off x="2667000" y="1524001"/>
            <a:ext cx="6858000" cy="461665"/>
          </a:xfrm>
          <a:prstGeom prst="rect">
            <a:avLst/>
          </a:prstGeom>
          <a:noFill/>
        </p:spPr>
        <p:txBody>
          <a:bodyPr wrap="square" rtlCol="0">
            <a:spAutoFit/>
          </a:bodyPr>
          <a:lstStyle/>
          <a:p>
            <a:r>
              <a:rPr lang="en-US" sz="2400" dirty="0">
                <a:solidFill>
                  <a:schemeClr val="bg1"/>
                </a:solidFill>
              </a:rPr>
              <a:t>SEAWAT uses a freshwater head formulation</a:t>
            </a:r>
            <a:endParaRPr lang="en-US" sz="2400" baseline="-25000" dirty="0">
              <a:solidFill>
                <a:schemeClr val="bg1"/>
              </a:solidFill>
            </a:endParaRPr>
          </a:p>
        </p:txBody>
      </p:sp>
      <p:cxnSp>
        <p:nvCxnSpPr>
          <p:cNvPr id="9" name="Straight Connector 8">
            <a:extLst>
              <a:ext uri="{FF2B5EF4-FFF2-40B4-BE49-F238E27FC236}">
                <a16:creationId xmlns:a16="http://schemas.microsoft.com/office/drawing/2014/main" id="{5C70CF70-95CB-7847-84EB-9C61647AB305}"/>
              </a:ext>
            </a:extLst>
          </p:cNvPr>
          <p:cNvCxnSpPr/>
          <p:nvPr/>
        </p:nvCxnSpPr>
        <p:spPr bwMode="auto">
          <a:xfrm flipH="1">
            <a:off x="8382000" y="4876800"/>
            <a:ext cx="762000" cy="0"/>
          </a:xfrm>
          <a:prstGeom prst="line">
            <a:avLst/>
          </a:prstGeom>
          <a:solidFill>
            <a:schemeClr val="accent1"/>
          </a:solidFill>
          <a:ln w="12700"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0" name="Straight Connector 9">
            <a:extLst>
              <a:ext uri="{FF2B5EF4-FFF2-40B4-BE49-F238E27FC236}">
                <a16:creationId xmlns:a16="http://schemas.microsoft.com/office/drawing/2014/main" id="{671054E7-E1FF-184F-8CC8-E6F97362BFEC}"/>
              </a:ext>
            </a:extLst>
          </p:cNvPr>
          <p:cNvCxnSpPr/>
          <p:nvPr/>
        </p:nvCxnSpPr>
        <p:spPr bwMode="auto">
          <a:xfrm flipH="1">
            <a:off x="2727258" y="4191000"/>
            <a:ext cx="473142" cy="0"/>
          </a:xfrm>
          <a:prstGeom prst="line">
            <a:avLst/>
          </a:prstGeom>
          <a:solidFill>
            <a:schemeClr val="accent1"/>
          </a:solidFill>
          <a:ln w="12700"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3" name="Straight Connector 12">
            <a:extLst>
              <a:ext uri="{FF2B5EF4-FFF2-40B4-BE49-F238E27FC236}">
                <a16:creationId xmlns:a16="http://schemas.microsoft.com/office/drawing/2014/main" id="{C57BB8A2-050D-B749-A9BE-6C5F5121BD8C}"/>
              </a:ext>
            </a:extLst>
          </p:cNvPr>
          <p:cNvCxnSpPr>
            <a:cxnSpLocks/>
          </p:cNvCxnSpPr>
          <p:nvPr/>
        </p:nvCxnSpPr>
        <p:spPr bwMode="auto">
          <a:xfrm flipH="1">
            <a:off x="2727258" y="4038600"/>
            <a:ext cx="3231560" cy="0"/>
          </a:xfrm>
          <a:prstGeom prst="line">
            <a:avLst/>
          </a:prstGeom>
          <a:solidFill>
            <a:schemeClr val="accent1"/>
          </a:solidFill>
          <a:ln w="12700" cap="flat" cmpd="sng" algn="ctr">
            <a:solidFill>
              <a:schemeClr val="bg1"/>
            </a:solidFill>
            <a:prstDash val="dash"/>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9" name="Straight Connector 18">
            <a:extLst>
              <a:ext uri="{FF2B5EF4-FFF2-40B4-BE49-F238E27FC236}">
                <a16:creationId xmlns:a16="http://schemas.microsoft.com/office/drawing/2014/main" id="{EDC4747A-8A23-2A4E-99BD-6700719E7803}"/>
              </a:ext>
            </a:extLst>
          </p:cNvPr>
          <p:cNvCxnSpPr>
            <a:cxnSpLocks/>
          </p:cNvCxnSpPr>
          <p:nvPr/>
        </p:nvCxnSpPr>
        <p:spPr bwMode="auto">
          <a:xfrm flipH="1">
            <a:off x="5912440" y="4724400"/>
            <a:ext cx="3231560" cy="0"/>
          </a:xfrm>
          <a:prstGeom prst="line">
            <a:avLst/>
          </a:prstGeom>
          <a:solidFill>
            <a:schemeClr val="accent1"/>
          </a:solidFill>
          <a:ln w="12700" cap="flat" cmpd="sng" algn="ctr">
            <a:solidFill>
              <a:schemeClr val="bg1"/>
            </a:solidFill>
            <a:prstDash val="dash"/>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pic>
        <p:nvPicPr>
          <p:cNvPr id="21" name="Picture 20">
            <a:extLst>
              <a:ext uri="{FF2B5EF4-FFF2-40B4-BE49-F238E27FC236}">
                <a16:creationId xmlns:a16="http://schemas.microsoft.com/office/drawing/2014/main" id="{8CB9F0A8-50A8-F340-9DBD-C9FC6872D48F}"/>
              </a:ext>
            </a:extLst>
          </p:cNvPr>
          <p:cNvPicPr>
            <a:picLocks noChangeAspect="1"/>
          </p:cNvPicPr>
          <p:nvPr/>
        </p:nvPicPr>
        <p:blipFill>
          <a:blip r:embed="rId3"/>
          <a:stretch>
            <a:fillRect/>
          </a:stretch>
        </p:blipFill>
        <p:spPr>
          <a:xfrm>
            <a:off x="2247900" y="3797300"/>
            <a:ext cx="419100" cy="317500"/>
          </a:xfrm>
          <a:prstGeom prst="rect">
            <a:avLst/>
          </a:prstGeom>
        </p:spPr>
      </p:pic>
      <p:pic>
        <p:nvPicPr>
          <p:cNvPr id="22" name="Picture 21">
            <a:extLst>
              <a:ext uri="{FF2B5EF4-FFF2-40B4-BE49-F238E27FC236}">
                <a16:creationId xmlns:a16="http://schemas.microsoft.com/office/drawing/2014/main" id="{49E6B894-4324-1044-B377-7F60CDB838C9}"/>
              </a:ext>
            </a:extLst>
          </p:cNvPr>
          <p:cNvPicPr>
            <a:picLocks noChangeAspect="1"/>
          </p:cNvPicPr>
          <p:nvPr/>
        </p:nvPicPr>
        <p:blipFill>
          <a:blip r:embed="rId4"/>
          <a:stretch>
            <a:fillRect/>
          </a:stretch>
        </p:blipFill>
        <p:spPr>
          <a:xfrm>
            <a:off x="9258300" y="4483100"/>
            <a:ext cx="419100" cy="317500"/>
          </a:xfrm>
          <a:prstGeom prst="rect">
            <a:avLst/>
          </a:prstGeom>
        </p:spPr>
      </p:pic>
      <p:pic>
        <p:nvPicPr>
          <p:cNvPr id="23" name="Picture 22">
            <a:extLst>
              <a:ext uri="{FF2B5EF4-FFF2-40B4-BE49-F238E27FC236}">
                <a16:creationId xmlns:a16="http://schemas.microsoft.com/office/drawing/2014/main" id="{3E421208-EC19-8746-915D-37B05E49F3D0}"/>
              </a:ext>
            </a:extLst>
          </p:cNvPr>
          <p:cNvPicPr>
            <a:picLocks noChangeAspect="1"/>
          </p:cNvPicPr>
          <p:nvPr/>
        </p:nvPicPr>
        <p:blipFill>
          <a:blip r:embed="rId5"/>
          <a:stretch>
            <a:fillRect/>
          </a:stretch>
        </p:blipFill>
        <p:spPr>
          <a:xfrm>
            <a:off x="9296400" y="4876800"/>
            <a:ext cx="279400" cy="279400"/>
          </a:xfrm>
          <a:prstGeom prst="rect">
            <a:avLst/>
          </a:prstGeom>
        </p:spPr>
      </p:pic>
      <p:pic>
        <p:nvPicPr>
          <p:cNvPr id="24" name="Picture 23">
            <a:extLst>
              <a:ext uri="{FF2B5EF4-FFF2-40B4-BE49-F238E27FC236}">
                <a16:creationId xmlns:a16="http://schemas.microsoft.com/office/drawing/2014/main" id="{67BE7E26-BF9E-1948-B341-05FCB9226536}"/>
              </a:ext>
            </a:extLst>
          </p:cNvPr>
          <p:cNvPicPr>
            <a:picLocks noChangeAspect="1"/>
          </p:cNvPicPr>
          <p:nvPr/>
        </p:nvPicPr>
        <p:blipFill>
          <a:blip r:embed="rId6"/>
          <a:stretch>
            <a:fillRect/>
          </a:stretch>
        </p:blipFill>
        <p:spPr>
          <a:xfrm>
            <a:off x="2438400" y="4191000"/>
            <a:ext cx="266700" cy="279400"/>
          </a:xfrm>
          <a:prstGeom prst="rect">
            <a:avLst/>
          </a:prstGeom>
        </p:spPr>
      </p:pic>
      <p:pic>
        <p:nvPicPr>
          <p:cNvPr id="26" name="Picture 25">
            <a:extLst>
              <a:ext uri="{FF2B5EF4-FFF2-40B4-BE49-F238E27FC236}">
                <a16:creationId xmlns:a16="http://schemas.microsoft.com/office/drawing/2014/main" id="{5A75604D-2C6F-1C4F-A6CC-B19BB1C47F7D}"/>
              </a:ext>
            </a:extLst>
          </p:cNvPr>
          <p:cNvPicPr>
            <a:picLocks noChangeAspect="1"/>
          </p:cNvPicPr>
          <p:nvPr/>
        </p:nvPicPr>
        <p:blipFill>
          <a:blip r:embed="rId7"/>
          <a:stretch>
            <a:fillRect/>
          </a:stretch>
        </p:blipFill>
        <p:spPr>
          <a:xfrm>
            <a:off x="3759200" y="2146300"/>
            <a:ext cx="4241800" cy="749300"/>
          </a:xfrm>
          <a:prstGeom prst="rect">
            <a:avLst/>
          </a:prstGeom>
        </p:spPr>
      </p:pic>
      <p:sp>
        <p:nvSpPr>
          <p:cNvPr id="27" name="TextBox 26">
            <a:extLst>
              <a:ext uri="{FF2B5EF4-FFF2-40B4-BE49-F238E27FC236}">
                <a16:creationId xmlns:a16="http://schemas.microsoft.com/office/drawing/2014/main" id="{008D3133-EDC9-4047-B049-BCBB4E95779B}"/>
              </a:ext>
            </a:extLst>
          </p:cNvPr>
          <p:cNvSpPr txBox="1"/>
          <p:nvPr/>
        </p:nvSpPr>
        <p:spPr>
          <a:xfrm>
            <a:off x="4343038" y="5650832"/>
            <a:ext cx="4267200" cy="838200"/>
          </a:xfrm>
          <a:prstGeom prst="rect">
            <a:avLst/>
          </a:prstGeom>
          <a:noFill/>
        </p:spPr>
        <p:txBody>
          <a:bodyPr wrap="square" rtlCol="0">
            <a:spAutoFit/>
          </a:bodyPr>
          <a:lstStyle/>
          <a:p>
            <a:r>
              <a:rPr lang="en-US" sz="2400" dirty="0">
                <a:solidFill>
                  <a:schemeClr val="bg1"/>
                </a:solidFill>
              </a:rPr>
              <a:t>Problem: freshwater head is not the water table</a:t>
            </a:r>
            <a:endParaRPr lang="en-US" sz="2400" baseline="-25000" dirty="0">
              <a:solidFill>
                <a:schemeClr val="bg1"/>
              </a:solidFill>
            </a:endParaRPr>
          </a:p>
        </p:txBody>
      </p:sp>
    </p:spTree>
    <p:extLst>
      <p:ext uri="{BB962C8B-B14F-4D97-AF65-F5344CB8AC3E}">
        <p14:creationId xmlns:p14="http://schemas.microsoft.com/office/powerpoint/2010/main" val="31957604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3F4A5D-A6CD-0146-A276-6B7DA26DA2F7}"/>
              </a:ext>
            </a:extLst>
          </p:cNvPr>
          <p:cNvSpPr>
            <a:spLocks noGrp="1"/>
          </p:cNvSpPr>
          <p:nvPr>
            <p:ph type="title"/>
          </p:nvPr>
        </p:nvSpPr>
        <p:spPr/>
        <p:txBody>
          <a:bodyPr/>
          <a:lstStyle/>
          <a:p>
            <a:r>
              <a:rPr lang="en-US" dirty="0"/>
              <a:t>Alternative Hydraulic Head Formulation</a:t>
            </a:r>
          </a:p>
        </p:txBody>
      </p:sp>
      <p:sp>
        <p:nvSpPr>
          <p:cNvPr id="3" name="Rectangle 2">
            <a:extLst>
              <a:ext uri="{FF2B5EF4-FFF2-40B4-BE49-F238E27FC236}">
                <a16:creationId xmlns:a16="http://schemas.microsoft.com/office/drawing/2014/main" id="{7E8346F2-929A-2B4C-A829-323D35FF6E35}"/>
              </a:ext>
            </a:extLst>
          </p:cNvPr>
          <p:cNvSpPr/>
          <p:nvPr/>
        </p:nvSpPr>
        <p:spPr bwMode="auto">
          <a:xfrm>
            <a:off x="3200400" y="3276600"/>
            <a:ext cx="2758418" cy="1447800"/>
          </a:xfrm>
          <a:prstGeom prst="rect">
            <a:avLst/>
          </a:prstGeom>
          <a:noFill/>
          <a:ln w="25400"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endParaRPr lang="en-US" dirty="0"/>
          </a:p>
        </p:txBody>
      </p:sp>
      <p:sp>
        <p:nvSpPr>
          <p:cNvPr id="4" name="Rectangle 3">
            <a:extLst>
              <a:ext uri="{FF2B5EF4-FFF2-40B4-BE49-F238E27FC236}">
                <a16:creationId xmlns:a16="http://schemas.microsoft.com/office/drawing/2014/main" id="{669F8288-BEDA-334E-98A2-C1651A7BB7D8}"/>
              </a:ext>
            </a:extLst>
          </p:cNvPr>
          <p:cNvSpPr/>
          <p:nvPr/>
        </p:nvSpPr>
        <p:spPr bwMode="auto">
          <a:xfrm>
            <a:off x="3200400" y="4191000"/>
            <a:ext cx="2758418" cy="533400"/>
          </a:xfrm>
          <a:prstGeom prst="rect">
            <a:avLst/>
          </a:prstGeom>
          <a:solidFill>
            <a:schemeClr val="accent1"/>
          </a:solidFill>
          <a:ln w="25400"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endParaRPr lang="en-US"/>
          </a:p>
        </p:txBody>
      </p:sp>
      <p:sp>
        <p:nvSpPr>
          <p:cNvPr id="5" name="Rectangle 4">
            <a:extLst>
              <a:ext uri="{FF2B5EF4-FFF2-40B4-BE49-F238E27FC236}">
                <a16:creationId xmlns:a16="http://schemas.microsoft.com/office/drawing/2014/main" id="{A9A62211-9255-6948-A1A5-04834EA7FE22}"/>
              </a:ext>
            </a:extLst>
          </p:cNvPr>
          <p:cNvSpPr/>
          <p:nvPr/>
        </p:nvSpPr>
        <p:spPr bwMode="auto">
          <a:xfrm>
            <a:off x="5958818" y="3962400"/>
            <a:ext cx="2758418" cy="1447800"/>
          </a:xfrm>
          <a:prstGeom prst="rect">
            <a:avLst/>
          </a:prstGeom>
          <a:noFill/>
          <a:ln w="25400"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endParaRPr lang="en-US"/>
          </a:p>
        </p:txBody>
      </p:sp>
      <p:sp>
        <p:nvSpPr>
          <p:cNvPr id="6" name="Rectangle 5">
            <a:extLst>
              <a:ext uri="{FF2B5EF4-FFF2-40B4-BE49-F238E27FC236}">
                <a16:creationId xmlns:a16="http://schemas.microsoft.com/office/drawing/2014/main" id="{D9E22BD2-9330-EB4C-8793-53157C434683}"/>
              </a:ext>
            </a:extLst>
          </p:cNvPr>
          <p:cNvSpPr/>
          <p:nvPr/>
        </p:nvSpPr>
        <p:spPr bwMode="auto">
          <a:xfrm>
            <a:off x="5958818" y="4876800"/>
            <a:ext cx="2758418" cy="533400"/>
          </a:xfrm>
          <a:prstGeom prst="rect">
            <a:avLst/>
          </a:prstGeom>
          <a:solidFill>
            <a:schemeClr val="accent1"/>
          </a:solidFill>
          <a:ln w="25400"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endParaRPr lang="en-US"/>
          </a:p>
        </p:txBody>
      </p:sp>
      <p:sp>
        <p:nvSpPr>
          <p:cNvPr id="7" name="TextBox 6">
            <a:extLst>
              <a:ext uri="{FF2B5EF4-FFF2-40B4-BE49-F238E27FC236}">
                <a16:creationId xmlns:a16="http://schemas.microsoft.com/office/drawing/2014/main" id="{3461083E-EC97-6D47-BE2D-46E4244E6C7E}"/>
              </a:ext>
            </a:extLst>
          </p:cNvPr>
          <p:cNvSpPr txBox="1"/>
          <p:nvPr/>
        </p:nvSpPr>
        <p:spPr>
          <a:xfrm>
            <a:off x="2667000" y="1524001"/>
            <a:ext cx="6858000" cy="461665"/>
          </a:xfrm>
          <a:prstGeom prst="rect">
            <a:avLst/>
          </a:prstGeom>
          <a:noFill/>
        </p:spPr>
        <p:txBody>
          <a:bodyPr wrap="square" rtlCol="0">
            <a:spAutoFit/>
          </a:bodyPr>
          <a:lstStyle/>
          <a:p>
            <a:r>
              <a:rPr lang="en-US" sz="2400" dirty="0">
                <a:solidFill>
                  <a:schemeClr val="bg1"/>
                </a:solidFill>
              </a:rPr>
              <a:t>What about a hydraulic head formulation?</a:t>
            </a:r>
            <a:endParaRPr lang="en-US" sz="2400" baseline="-25000" dirty="0">
              <a:solidFill>
                <a:schemeClr val="bg1"/>
              </a:solidFill>
            </a:endParaRPr>
          </a:p>
        </p:txBody>
      </p:sp>
      <p:cxnSp>
        <p:nvCxnSpPr>
          <p:cNvPr id="9" name="Straight Connector 8">
            <a:extLst>
              <a:ext uri="{FF2B5EF4-FFF2-40B4-BE49-F238E27FC236}">
                <a16:creationId xmlns:a16="http://schemas.microsoft.com/office/drawing/2014/main" id="{5C70CF70-95CB-7847-84EB-9C61647AB305}"/>
              </a:ext>
            </a:extLst>
          </p:cNvPr>
          <p:cNvCxnSpPr/>
          <p:nvPr/>
        </p:nvCxnSpPr>
        <p:spPr bwMode="auto">
          <a:xfrm flipH="1">
            <a:off x="8382000" y="4876800"/>
            <a:ext cx="762000" cy="0"/>
          </a:xfrm>
          <a:prstGeom prst="line">
            <a:avLst/>
          </a:prstGeom>
          <a:solidFill>
            <a:schemeClr val="accent1"/>
          </a:solidFill>
          <a:ln w="12700"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0" name="Straight Connector 9">
            <a:extLst>
              <a:ext uri="{FF2B5EF4-FFF2-40B4-BE49-F238E27FC236}">
                <a16:creationId xmlns:a16="http://schemas.microsoft.com/office/drawing/2014/main" id="{671054E7-E1FF-184F-8CC8-E6F97362BFEC}"/>
              </a:ext>
            </a:extLst>
          </p:cNvPr>
          <p:cNvCxnSpPr/>
          <p:nvPr/>
        </p:nvCxnSpPr>
        <p:spPr bwMode="auto">
          <a:xfrm flipH="1">
            <a:off x="2727258" y="4191000"/>
            <a:ext cx="473142" cy="0"/>
          </a:xfrm>
          <a:prstGeom prst="line">
            <a:avLst/>
          </a:prstGeom>
          <a:solidFill>
            <a:schemeClr val="accent1"/>
          </a:solidFill>
          <a:ln w="12700"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pic>
        <p:nvPicPr>
          <p:cNvPr id="23" name="Picture 22">
            <a:extLst>
              <a:ext uri="{FF2B5EF4-FFF2-40B4-BE49-F238E27FC236}">
                <a16:creationId xmlns:a16="http://schemas.microsoft.com/office/drawing/2014/main" id="{3E421208-EC19-8746-915D-37B05E49F3D0}"/>
              </a:ext>
            </a:extLst>
          </p:cNvPr>
          <p:cNvPicPr>
            <a:picLocks noChangeAspect="1"/>
          </p:cNvPicPr>
          <p:nvPr/>
        </p:nvPicPr>
        <p:blipFill>
          <a:blip r:embed="rId3"/>
          <a:stretch>
            <a:fillRect/>
          </a:stretch>
        </p:blipFill>
        <p:spPr>
          <a:xfrm>
            <a:off x="9296400" y="4876800"/>
            <a:ext cx="279400" cy="279400"/>
          </a:xfrm>
          <a:prstGeom prst="rect">
            <a:avLst/>
          </a:prstGeom>
        </p:spPr>
      </p:pic>
      <p:pic>
        <p:nvPicPr>
          <p:cNvPr id="24" name="Picture 23">
            <a:extLst>
              <a:ext uri="{FF2B5EF4-FFF2-40B4-BE49-F238E27FC236}">
                <a16:creationId xmlns:a16="http://schemas.microsoft.com/office/drawing/2014/main" id="{67BE7E26-BF9E-1948-B341-05FCB9226536}"/>
              </a:ext>
            </a:extLst>
          </p:cNvPr>
          <p:cNvPicPr>
            <a:picLocks noChangeAspect="1"/>
          </p:cNvPicPr>
          <p:nvPr/>
        </p:nvPicPr>
        <p:blipFill>
          <a:blip r:embed="rId4"/>
          <a:stretch>
            <a:fillRect/>
          </a:stretch>
        </p:blipFill>
        <p:spPr>
          <a:xfrm>
            <a:off x="2438400" y="4191000"/>
            <a:ext cx="266700" cy="279400"/>
          </a:xfrm>
          <a:prstGeom prst="rect">
            <a:avLst/>
          </a:prstGeom>
        </p:spPr>
      </p:pic>
      <p:sp>
        <p:nvSpPr>
          <p:cNvPr id="27" name="TextBox 26">
            <a:extLst>
              <a:ext uri="{FF2B5EF4-FFF2-40B4-BE49-F238E27FC236}">
                <a16:creationId xmlns:a16="http://schemas.microsoft.com/office/drawing/2014/main" id="{008D3133-EDC9-4047-B049-BCBB4E95779B}"/>
              </a:ext>
            </a:extLst>
          </p:cNvPr>
          <p:cNvSpPr txBox="1"/>
          <p:nvPr/>
        </p:nvSpPr>
        <p:spPr>
          <a:xfrm>
            <a:off x="4343038" y="5650833"/>
            <a:ext cx="4267200" cy="830997"/>
          </a:xfrm>
          <a:prstGeom prst="rect">
            <a:avLst/>
          </a:prstGeom>
          <a:noFill/>
        </p:spPr>
        <p:txBody>
          <a:bodyPr wrap="square" rtlCol="0">
            <a:spAutoFit/>
          </a:bodyPr>
          <a:lstStyle/>
          <a:p>
            <a:r>
              <a:rPr lang="en-US" sz="2400" dirty="0">
                <a:solidFill>
                  <a:schemeClr val="bg1"/>
                </a:solidFill>
              </a:rPr>
              <a:t>Head is the dependent variable and the water table</a:t>
            </a:r>
            <a:endParaRPr lang="en-US" sz="2400" baseline="-25000" dirty="0">
              <a:solidFill>
                <a:schemeClr val="bg1"/>
              </a:solidFill>
            </a:endParaRPr>
          </a:p>
        </p:txBody>
      </p:sp>
      <p:pic>
        <p:nvPicPr>
          <p:cNvPr id="8" name="Picture 7">
            <a:extLst>
              <a:ext uri="{FF2B5EF4-FFF2-40B4-BE49-F238E27FC236}">
                <a16:creationId xmlns:a16="http://schemas.microsoft.com/office/drawing/2014/main" id="{2DF8C18C-08DC-8343-99A8-392F328B372A}"/>
              </a:ext>
            </a:extLst>
          </p:cNvPr>
          <p:cNvPicPr>
            <a:picLocks noChangeAspect="1"/>
          </p:cNvPicPr>
          <p:nvPr/>
        </p:nvPicPr>
        <p:blipFill>
          <a:blip r:embed="rId5"/>
          <a:stretch>
            <a:fillRect/>
          </a:stretch>
        </p:blipFill>
        <p:spPr>
          <a:xfrm>
            <a:off x="3607390" y="2110432"/>
            <a:ext cx="4610100" cy="749300"/>
          </a:xfrm>
          <a:prstGeom prst="rect">
            <a:avLst/>
          </a:prstGeom>
        </p:spPr>
      </p:pic>
    </p:spTree>
    <p:extLst>
      <p:ext uri="{BB962C8B-B14F-4D97-AF65-F5344CB8AC3E}">
        <p14:creationId xmlns:p14="http://schemas.microsoft.com/office/powerpoint/2010/main" val="21353956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07201-28F9-8E41-9E27-6A6EBF731232}"/>
              </a:ext>
            </a:extLst>
          </p:cNvPr>
          <p:cNvSpPr>
            <a:spLocks noGrp="1"/>
          </p:cNvSpPr>
          <p:nvPr>
            <p:ph type="title"/>
          </p:nvPr>
        </p:nvSpPr>
        <p:spPr/>
        <p:txBody>
          <a:bodyPr/>
          <a:lstStyle/>
          <a:p>
            <a:r>
              <a:rPr lang="en-US" dirty="0"/>
              <a:t>Hydraulic-Head Formulation Manuscript</a:t>
            </a:r>
          </a:p>
        </p:txBody>
      </p:sp>
      <p:pic>
        <p:nvPicPr>
          <p:cNvPr id="3" name="Picture 2">
            <a:extLst>
              <a:ext uri="{FF2B5EF4-FFF2-40B4-BE49-F238E27FC236}">
                <a16:creationId xmlns:a16="http://schemas.microsoft.com/office/drawing/2014/main" id="{F514E941-192B-EE47-BA31-24469211DFD5}"/>
              </a:ext>
            </a:extLst>
          </p:cNvPr>
          <p:cNvPicPr>
            <a:picLocks noChangeAspect="1"/>
          </p:cNvPicPr>
          <p:nvPr/>
        </p:nvPicPr>
        <p:blipFill>
          <a:blip r:embed="rId2"/>
          <a:stretch>
            <a:fillRect/>
          </a:stretch>
        </p:blipFill>
        <p:spPr>
          <a:xfrm>
            <a:off x="2233119" y="1496978"/>
            <a:ext cx="3901906" cy="5152516"/>
          </a:xfrm>
          <a:prstGeom prst="rect">
            <a:avLst/>
          </a:prstGeom>
        </p:spPr>
      </p:pic>
      <p:pic>
        <p:nvPicPr>
          <p:cNvPr id="4" name="Picture 3">
            <a:extLst>
              <a:ext uri="{FF2B5EF4-FFF2-40B4-BE49-F238E27FC236}">
                <a16:creationId xmlns:a16="http://schemas.microsoft.com/office/drawing/2014/main" id="{34E7873D-E9F2-F940-A761-DBBE50D12E5D}"/>
              </a:ext>
            </a:extLst>
          </p:cNvPr>
          <p:cNvPicPr>
            <a:picLocks noChangeAspect="1"/>
          </p:cNvPicPr>
          <p:nvPr/>
        </p:nvPicPr>
        <p:blipFill>
          <a:blip r:embed="rId3"/>
          <a:stretch>
            <a:fillRect/>
          </a:stretch>
        </p:blipFill>
        <p:spPr>
          <a:xfrm>
            <a:off x="7192681" y="1906449"/>
            <a:ext cx="3104349" cy="3519237"/>
          </a:xfrm>
          <a:prstGeom prst="rect">
            <a:avLst/>
          </a:prstGeom>
        </p:spPr>
      </p:pic>
    </p:spTree>
    <p:extLst>
      <p:ext uri="{BB962C8B-B14F-4D97-AF65-F5344CB8AC3E}">
        <p14:creationId xmlns:p14="http://schemas.microsoft.com/office/powerpoint/2010/main" val="34909352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877C58-137A-6C47-92A5-CEB973C0D893}"/>
              </a:ext>
            </a:extLst>
          </p:cNvPr>
          <p:cNvSpPr>
            <a:spLocks noGrp="1"/>
          </p:cNvSpPr>
          <p:nvPr>
            <p:ph type="title"/>
          </p:nvPr>
        </p:nvSpPr>
        <p:spPr/>
        <p:txBody>
          <a:bodyPr/>
          <a:lstStyle/>
          <a:p>
            <a:r>
              <a:rPr lang="en-US" dirty="0"/>
              <a:t>MODFLOW 6 Animation</a:t>
            </a:r>
          </a:p>
        </p:txBody>
      </p:sp>
      <p:pic>
        <p:nvPicPr>
          <p:cNvPr id="4" name="movie">
            <a:hlinkClick r:id="" action="ppaction://media"/>
            <a:extLst>
              <a:ext uri="{FF2B5EF4-FFF2-40B4-BE49-F238E27FC236}">
                <a16:creationId xmlns:a16="http://schemas.microsoft.com/office/drawing/2014/main" id="{4D5191D1-107A-5E4A-BB3F-B5D8D17B207F}"/>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t="17422" r="8368" b="12578"/>
          <a:stretch/>
        </p:blipFill>
        <p:spPr>
          <a:xfrm>
            <a:off x="1905001" y="1447801"/>
            <a:ext cx="8378825" cy="4267201"/>
          </a:xfrm>
          <a:prstGeom prst="rect">
            <a:avLst/>
          </a:prstGeom>
        </p:spPr>
      </p:pic>
    </p:spTree>
    <p:extLst>
      <p:ext uri="{BB962C8B-B14F-4D97-AF65-F5344CB8AC3E}">
        <p14:creationId xmlns:p14="http://schemas.microsoft.com/office/powerpoint/2010/main" val="443723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28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remove"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F61C36-E100-424D-8200-54D6E29EED15}"/>
              </a:ext>
            </a:extLst>
          </p:cNvPr>
          <p:cNvSpPr>
            <a:spLocks noGrp="1"/>
          </p:cNvSpPr>
          <p:nvPr>
            <p:ph type="title"/>
          </p:nvPr>
        </p:nvSpPr>
        <p:spPr/>
        <p:txBody>
          <a:bodyPr/>
          <a:lstStyle/>
          <a:p>
            <a:r>
              <a:rPr lang="en-US" dirty="0"/>
              <a:t>MODFLOW 6 groundwater transport model</a:t>
            </a:r>
          </a:p>
        </p:txBody>
      </p:sp>
      <p:sp>
        <p:nvSpPr>
          <p:cNvPr id="3" name="Text Placeholder 2">
            <a:extLst>
              <a:ext uri="{FF2B5EF4-FFF2-40B4-BE49-F238E27FC236}">
                <a16:creationId xmlns:a16="http://schemas.microsoft.com/office/drawing/2014/main" id="{30C2C7A8-3A8F-7841-B180-AB197FE47517}"/>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128757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D32ADA-58D1-2C49-9074-FEE08D9748BB}"/>
              </a:ext>
            </a:extLst>
          </p:cNvPr>
          <p:cNvSpPr>
            <a:spLocks noGrp="1"/>
          </p:cNvSpPr>
          <p:nvPr>
            <p:ph type="title"/>
          </p:nvPr>
        </p:nvSpPr>
        <p:spPr/>
        <p:txBody>
          <a:bodyPr/>
          <a:lstStyle/>
          <a:p>
            <a:r>
              <a:rPr lang="en-US" dirty="0"/>
              <a:t>Elder-Like Problem</a:t>
            </a:r>
          </a:p>
        </p:txBody>
      </p:sp>
      <p:pic>
        <p:nvPicPr>
          <p:cNvPr id="3" name="Picture 2">
            <a:extLst>
              <a:ext uri="{FF2B5EF4-FFF2-40B4-BE49-F238E27FC236}">
                <a16:creationId xmlns:a16="http://schemas.microsoft.com/office/drawing/2014/main" id="{5CEFAACB-298C-9B4D-908F-C62DA00E7ECF}"/>
              </a:ext>
            </a:extLst>
          </p:cNvPr>
          <p:cNvPicPr>
            <a:picLocks noChangeAspect="1"/>
          </p:cNvPicPr>
          <p:nvPr/>
        </p:nvPicPr>
        <p:blipFill>
          <a:blip r:embed="rId2"/>
          <a:stretch>
            <a:fillRect/>
          </a:stretch>
        </p:blipFill>
        <p:spPr>
          <a:xfrm>
            <a:off x="776395" y="2255029"/>
            <a:ext cx="4686394" cy="1961057"/>
          </a:xfrm>
          <a:prstGeom prst="rect">
            <a:avLst/>
          </a:prstGeom>
        </p:spPr>
      </p:pic>
      <p:pic>
        <p:nvPicPr>
          <p:cNvPr id="4" name="Picture 3">
            <a:extLst>
              <a:ext uri="{FF2B5EF4-FFF2-40B4-BE49-F238E27FC236}">
                <a16:creationId xmlns:a16="http://schemas.microsoft.com/office/drawing/2014/main" id="{B04F85FB-D455-5B43-BA27-5F4D18221D2D}"/>
              </a:ext>
            </a:extLst>
          </p:cNvPr>
          <p:cNvPicPr>
            <a:picLocks noChangeAspect="1"/>
          </p:cNvPicPr>
          <p:nvPr/>
        </p:nvPicPr>
        <p:blipFill>
          <a:blip r:embed="rId3"/>
          <a:stretch>
            <a:fillRect/>
          </a:stretch>
        </p:blipFill>
        <p:spPr>
          <a:xfrm>
            <a:off x="7169478" y="495411"/>
            <a:ext cx="4032775" cy="3519237"/>
          </a:xfrm>
          <a:prstGeom prst="rect">
            <a:avLst/>
          </a:prstGeom>
        </p:spPr>
      </p:pic>
      <p:pic>
        <p:nvPicPr>
          <p:cNvPr id="5" name="Picture 4">
            <a:extLst>
              <a:ext uri="{FF2B5EF4-FFF2-40B4-BE49-F238E27FC236}">
                <a16:creationId xmlns:a16="http://schemas.microsoft.com/office/drawing/2014/main" id="{21B368C1-7DA4-8042-85F0-323439225EF1}"/>
              </a:ext>
            </a:extLst>
          </p:cNvPr>
          <p:cNvPicPr>
            <a:picLocks noChangeAspect="1"/>
          </p:cNvPicPr>
          <p:nvPr/>
        </p:nvPicPr>
        <p:blipFill>
          <a:blip r:embed="rId4"/>
          <a:stretch>
            <a:fillRect/>
          </a:stretch>
        </p:blipFill>
        <p:spPr>
          <a:xfrm>
            <a:off x="6942579" y="4516082"/>
            <a:ext cx="4486571" cy="1858185"/>
          </a:xfrm>
          <a:prstGeom prst="rect">
            <a:avLst/>
          </a:prstGeom>
        </p:spPr>
      </p:pic>
    </p:spTree>
    <p:extLst>
      <p:ext uri="{BB962C8B-B14F-4D97-AF65-F5344CB8AC3E}">
        <p14:creationId xmlns:p14="http://schemas.microsoft.com/office/powerpoint/2010/main" val="2537527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A725699-24EB-FB4E-8BED-3EF42D57C46C}"/>
              </a:ext>
            </a:extLst>
          </p:cNvPr>
          <p:cNvSpPr>
            <a:spLocks noGrp="1"/>
          </p:cNvSpPr>
          <p:nvPr>
            <p:ph type="title"/>
          </p:nvPr>
        </p:nvSpPr>
        <p:spPr/>
        <p:txBody>
          <a:bodyPr/>
          <a:lstStyle/>
          <a:p>
            <a:r>
              <a:rPr lang="en-US" dirty="0"/>
              <a:t>Unstructured Cross-Section Simulation</a:t>
            </a:r>
          </a:p>
        </p:txBody>
      </p:sp>
      <p:sp>
        <p:nvSpPr>
          <p:cNvPr id="5" name="Content Placeholder 4">
            <a:extLst>
              <a:ext uri="{FF2B5EF4-FFF2-40B4-BE49-F238E27FC236}">
                <a16:creationId xmlns:a16="http://schemas.microsoft.com/office/drawing/2014/main" id="{E7F12F77-8E47-CE4F-8F8E-57669E67028D}"/>
              </a:ext>
            </a:extLst>
          </p:cNvPr>
          <p:cNvSpPr>
            <a:spLocks noGrp="1"/>
          </p:cNvSpPr>
          <p:nvPr>
            <p:ph idx="1"/>
          </p:nvPr>
        </p:nvSpPr>
        <p:spPr/>
        <p:txBody>
          <a:bodyPr/>
          <a:lstStyle/>
          <a:p>
            <a:endParaRPr lang="en-US" dirty="0"/>
          </a:p>
        </p:txBody>
      </p:sp>
      <p:pic>
        <p:nvPicPr>
          <p:cNvPr id="7" name="movie2.mp4">
            <a:hlinkClick r:id="" action="ppaction://media"/>
            <a:extLst>
              <a:ext uri="{FF2B5EF4-FFF2-40B4-BE49-F238E27FC236}">
                <a16:creationId xmlns:a16="http://schemas.microsoft.com/office/drawing/2014/main" id="{A32F1B75-45C8-304A-BCDE-9062C93E61FF}"/>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15001" r="7500" b="13749"/>
          <a:stretch/>
        </p:blipFill>
        <p:spPr>
          <a:xfrm>
            <a:off x="1905000" y="2133600"/>
            <a:ext cx="8458200" cy="4343400"/>
          </a:xfrm>
          <a:prstGeom prst="rect">
            <a:avLst/>
          </a:prstGeom>
        </p:spPr>
      </p:pic>
    </p:spTree>
    <p:extLst>
      <p:ext uri="{BB962C8B-B14F-4D97-AF65-F5344CB8AC3E}">
        <p14:creationId xmlns:p14="http://schemas.microsoft.com/office/powerpoint/2010/main" val="479042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00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7"/>
                                        </p:tgtEl>
                                      </p:cBhvr>
                                    </p:cmd>
                                  </p:childTnLst>
                                </p:cTn>
                              </p:par>
                            </p:childTnLst>
                          </p:cTn>
                        </p:par>
                      </p:childTnLst>
                    </p:cTn>
                  </p:par>
                </p:childTnLst>
              </p:cTn>
              <p:nextCondLst>
                <p:cond evt="onClick" delay="0">
                  <p:tgtEl>
                    <p:spTgt spid="7"/>
                  </p:tgtEl>
                </p:cond>
              </p:nextCondLst>
            </p:seq>
            <p:video>
              <p:cMediaNode vol="80000">
                <p:cTn id="12" repeatCount="indefinite" fill="hold" display="0">
                  <p:stCondLst>
                    <p:cond delay="indefinite"/>
                  </p:stCondLst>
                </p:cTn>
                <p:tgtEl>
                  <p:spTgt spid="7"/>
                </p:tgtEl>
              </p:cMediaNode>
            </p:vide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1E9EA4-3E40-F546-9A76-F3EC757A4480}"/>
              </a:ext>
            </a:extLst>
          </p:cNvPr>
          <p:cNvSpPr>
            <a:spLocks noGrp="1"/>
          </p:cNvSpPr>
          <p:nvPr>
            <p:ph type="title"/>
          </p:nvPr>
        </p:nvSpPr>
        <p:spPr/>
        <p:txBody>
          <a:bodyPr/>
          <a:lstStyle/>
          <a:p>
            <a:r>
              <a:rPr lang="en-US" dirty="0"/>
              <a:t>Examples Document</a:t>
            </a:r>
          </a:p>
        </p:txBody>
      </p:sp>
      <p:pic>
        <p:nvPicPr>
          <p:cNvPr id="4" name="Picture 3">
            <a:extLst>
              <a:ext uri="{FF2B5EF4-FFF2-40B4-BE49-F238E27FC236}">
                <a16:creationId xmlns:a16="http://schemas.microsoft.com/office/drawing/2014/main" id="{49D44C64-315C-ED41-BDBD-2E3C332E1208}"/>
              </a:ext>
            </a:extLst>
          </p:cNvPr>
          <p:cNvPicPr>
            <a:picLocks noChangeAspect="1"/>
          </p:cNvPicPr>
          <p:nvPr/>
        </p:nvPicPr>
        <p:blipFill>
          <a:blip r:embed="rId2"/>
          <a:stretch>
            <a:fillRect/>
          </a:stretch>
        </p:blipFill>
        <p:spPr>
          <a:xfrm>
            <a:off x="1832099" y="1295400"/>
            <a:ext cx="3615142" cy="4684105"/>
          </a:xfrm>
          <a:prstGeom prst="rect">
            <a:avLst/>
          </a:prstGeom>
        </p:spPr>
      </p:pic>
      <p:pic>
        <p:nvPicPr>
          <p:cNvPr id="6" name="Picture 5">
            <a:extLst>
              <a:ext uri="{FF2B5EF4-FFF2-40B4-BE49-F238E27FC236}">
                <a16:creationId xmlns:a16="http://schemas.microsoft.com/office/drawing/2014/main" id="{46682D64-9C9B-FB41-817B-7F731724E975}"/>
              </a:ext>
            </a:extLst>
          </p:cNvPr>
          <p:cNvPicPr>
            <a:picLocks noChangeAspect="1"/>
          </p:cNvPicPr>
          <p:nvPr/>
        </p:nvPicPr>
        <p:blipFill>
          <a:blip r:embed="rId3"/>
          <a:stretch>
            <a:fillRect/>
          </a:stretch>
        </p:blipFill>
        <p:spPr>
          <a:xfrm>
            <a:off x="6778301" y="887132"/>
            <a:ext cx="4057551" cy="2430229"/>
          </a:xfrm>
          <a:prstGeom prst="rect">
            <a:avLst/>
          </a:prstGeom>
        </p:spPr>
      </p:pic>
      <p:pic>
        <p:nvPicPr>
          <p:cNvPr id="7" name="Picture 6">
            <a:extLst>
              <a:ext uri="{FF2B5EF4-FFF2-40B4-BE49-F238E27FC236}">
                <a16:creationId xmlns:a16="http://schemas.microsoft.com/office/drawing/2014/main" id="{EA3DA9CB-9F54-7F4D-A211-4068540F025B}"/>
              </a:ext>
            </a:extLst>
          </p:cNvPr>
          <p:cNvPicPr>
            <a:picLocks noChangeAspect="1"/>
          </p:cNvPicPr>
          <p:nvPr/>
        </p:nvPicPr>
        <p:blipFill>
          <a:blip r:embed="rId4"/>
          <a:stretch>
            <a:fillRect/>
          </a:stretch>
        </p:blipFill>
        <p:spPr>
          <a:xfrm>
            <a:off x="6792638" y="3758964"/>
            <a:ext cx="4028876" cy="2430229"/>
          </a:xfrm>
          <a:prstGeom prst="rect">
            <a:avLst/>
          </a:prstGeom>
        </p:spPr>
      </p:pic>
    </p:spTree>
    <p:extLst>
      <p:ext uri="{BB962C8B-B14F-4D97-AF65-F5344CB8AC3E}">
        <p14:creationId xmlns:p14="http://schemas.microsoft.com/office/powerpoint/2010/main" val="25940731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1E3FC5-DB2A-EB40-B8E4-A22A553DF17D}"/>
              </a:ext>
            </a:extLst>
          </p:cNvPr>
          <p:cNvSpPr>
            <a:spLocks noGrp="1"/>
          </p:cNvSpPr>
          <p:nvPr>
            <p:ph type="title"/>
          </p:nvPr>
        </p:nvSpPr>
        <p:spPr>
          <a:xfrm>
            <a:off x="2249521" y="5191125"/>
            <a:ext cx="7772400" cy="1362075"/>
          </a:xfrm>
        </p:spPr>
        <p:txBody>
          <a:bodyPr anchor="ctr"/>
          <a:lstStyle/>
          <a:p>
            <a:pPr algn="ctr"/>
            <a:r>
              <a:rPr lang="en-US" dirty="0"/>
              <a:t>QUESTIONS?</a:t>
            </a:r>
          </a:p>
        </p:txBody>
      </p:sp>
      <p:pic>
        <p:nvPicPr>
          <p:cNvPr id="4" name="Picture 3">
            <a:extLst>
              <a:ext uri="{FF2B5EF4-FFF2-40B4-BE49-F238E27FC236}">
                <a16:creationId xmlns:a16="http://schemas.microsoft.com/office/drawing/2014/main" id="{79DB7708-F009-F74E-AB77-37354F0E90C7}"/>
              </a:ext>
            </a:extLst>
          </p:cNvPr>
          <p:cNvPicPr>
            <a:picLocks noChangeAspect="1"/>
          </p:cNvPicPr>
          <p:nvPr/>
        </p:nvPicPr>
        <p:blipFill>
          <a:blip r:embed="rId2"/>
          <a:stretch>
            <a:fillRect/>
          </a:stretch>
        </p:blipFill>
        <p:spPr>
          <a:xfrm>
            <a:off x="1857174" y="412922"/>
            <a:ext cx="8477652" cy="4768678"/>
          </a:xfrm>
          <a:prstGeom prst="rect">
            <a:avLst/>
          </a:prstGeom>
        </p:spPr>
      </p:pic>
    </p:spTree>
    <p:extLst>
      <p:ext uri="{BB962C8B-B14F-4D97-AF65-F5344CB8AC3E}">
        <p14:creationId xmlns:p14="http://schemas.microsoft.com/office/powerpoint/2010/main" val="9549080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6E8C4B-5362-604D-9FC7-94098857B27F}"/>
              </a:ext>
            </a:extLst>
          </p:cNvPr>
          <p:cNvSpPr>
            <a:spLocks noGrp="1"/>
          </p:cNvSpPr>
          <p:nvPr>
            <p:ph type="title"/>
          </p:nvPr>
        </p:nvSpPr>
        <p:spPr/>
        <p:txBody>
          <a:bodyPr/>
          <a:lstStyle/>
          <a:p>
            <a:r>
              <a:rPr lang="en-US" dirty="0"/>
              <a:t>Transport Model</a:t>
            </a:r>
          </a:p>
        </p:txBody>
      </p:sp>
      <p:sp>
        <p:nvSpPr>
          <p:cNvPr id="4" name="Content Placeholder 3">
            <a:extLst>
              <a:ext uri="{FF2B5EF4-FFF2-40B4-BE49-F238E27FC236}">
                <a16:creationId xmlns:a16="http://schemas.microsoft.com/office/drawing/2014/main" id="{404A4905-19E9-884A-B1F1-CAC1739871A5}"/>
              </a:ext>
            </a:extLst>
          </p:cNvPr>
          <p:cNvSpPr>
            <a:spLocks noGrp="1"/>
          </p:cNvSpPr>
          <p:nvPr>
            <p:ph idx="1"/>
          </p:nvPr>
        </p:nvSpPr>
        <p:spPr/>
        <p:txBody>
          <a:bodyPr/>
          <a:lstStyle/>
          <a:p>
            <a:r>
              <a:rPr lang="en-US" sz="2400" dirty="0"/>
              <a:t>New model type in MODFLOW 6 called GWT</a:t>
            </a:r>
          </a:p>
          <a:p>
            <a:pPr lvl="1"/>
            <a:r>
              <a:rPr lang="en-US" sz="2000" dirty="0"/>
              <a:t>Can run concurrently with GWF, or</a:t>
            </a:r>
          </a:p>
          <a:p>
            <a:pPr lvl="1"/>
            <a:r>
              <a:rPr lang="en-US" sz="2000" dirty="0"/>
              <a:t>Can run by itself using saved GWF results</a:t>
            </a:r>
          </a:p>
          <a:p>
            <a:r>
              <a:rPr lang="en-US" sz="2400" dirty="0"/>
              <a:t>Alternative to MT3D</a:t>
            </a:r>
          </a:p>
          <a:p>
            <a:pPr lvl="1"/>
            <a:r>
              <a:rPr lang="en-US" sz="2000" dirty="0"/>
              <a:t>MT3D-USGS will work with MODFLOW 6 output for regular grids</a:t>
            </a:r>
          </a:p>
          <a:p>
            <a:r>
              <a:rPr lang="en-US" sz="2400" dirty="0"/>
              <a:t>Works with unstructured grids</a:t>
            </a:r>
          </a:p>
          <a:p>
            <a:r>
              <a:rPr lang="en-US" sz="2400" dirty="0"/>
              <a:t>Works with the Newton flow formulation</a:t>
            </a:r>
          </a:p>
          <a:p>
            <a:r>
              <a:rPr lang="en-US" sz="2400" dirty="0"/>
              <a:t>Simulates advection, dispersion, sources and sinks, sorption, decay, and any number of immobile domain</a:t>
            </a:r>
          </a:p>
          <a:p>
            <a:r>
              <a:rPr lang="en-US" sz="2400" dirty="0"/>
              <a:t>Implicit formulation (no particles)</a:t>
            </a:r>
          </a:p>
          <a:p>
            <a:pPr lvl="1"/>
            <a:r>
              <a:rPr lang="en-US" sz="2000" dirty="0"/>
              <a:t>Second-order TVD </a:t>
            </a:r>
          </a:p>
          <a:p>
            <a:pPr lvl="1"/>
            <a:r>
              <a:rPr lang="en-US" sz="2000" dirty="0"/>
              <a:t>Optional use of XT3D for dispersion</a:t>
            </a:r>
          </a:p>
        </p:txBody>
      </p:sp>
    </p:spTree>
    <p:extLst>
      <p:ext uri="{BB962C8B-B14F-4D97-AF65-F5344CB8AC3E}">
        <p14:creationId xmlns:p14="http://schemas.microsoft.com/office/powerpoint/2010/main" val="12919483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2CFEF5-56AA-A64F-910F-E1861840A307}"/>
              </a:ext>
            </a:extLst>
          </p:cNvPr>
          <p:cNvSpPr>
            <a:spLocks noGrp="1"/>
          </p:cNvSpPr>
          <p:nvPr>
            <p:ph type="title"/>
          </p:nvPr>
        </p:nvSpPr>
        <p:spPr/>
        <p:txBody>
          <a:bodyPr/>
          <a:lstStyle/>
          <a:p>
            <a:r>
              <a:rPr lang="en-US" dirty="0"/>
              <a:t>Documentation in Preparation</a:t>
            </a:r>
          </a:p>
        </p:txBody>
      </p:sp>
      <p:pic>
        <p:nvPicPr>
          <p:cNvPr id="4" name="Picture 3">
            <a:extLst>
              <a:ext uri="{FF2B5EF4-FFF2-40B4-BE49-F238E27FC236}">
                <a16:creationId xmlns:a16="http://schemas.microsoft.com/office/drawing/2014/main" id="{833B151B-6B0C-4343-AC4B-97D4BA630E9B}"/>
              </a:ext>
            </a:extLst>
          </p:cNvPr>
          <p:cNvPicPr>
            <a:picLocks noChangeAspect="1"/>
          </p:cNvPicPr>
          <p:nvPr/>
        </p:nvPicPr>
        <p:blipFill>
          <a:blip r:embed="rId2"/>
          <a:stretch>
            <a:fillRect/>
          </a:stretch>
        </p:blipFill>
        <p:spPr>
          <a:xfrm>
            <a:off x="1705648" y="1124919"/>
            <a:ext cx="3967617" cy="5152516"/>
          </a:xfrm>
          <a:prstGeom prst="rect">
            <a:avLst/>
          </a:prstGeom>
        </p:spPr>
      </p:pic>
      <p:pic>
        <p:nvPicPr>
          <p:cNvPr id="5" name="Picture 4">
            <a:extLst>
              <a:ext uri="{FF2B5EF4-FFF2-40B4-BE49-F238E27FC236}">
                <a16:creationId xmlns:a16="http://schemas.microsoft.com/office/drawing/2014/main" id="{4AF4C6F7-31CF-2F4F-AFE4-F2C8E9ED5A59}"/>
              </a:ext>
            </a:extLst>
          </p:cNvPr>
          <p:cNvPicPr>
            <a:picLocks noChangeAspect="1"/>
          </p:cNvPicPr>
          <p:nvPr/>
        </p:nvPicPr>
        <p:blipFill>
          <a:blip r:embed="rId3"/>
          <a:stretch>
            <a:fillRect/>
          </a:stretch>
        </p:blipFill>
        <p:spPr>
          <a:xfrm>
            <a:off x="6729384" y="1124919"/>
            <a:ext cx="4033652" cy="5152516"/>
          </a:xfrm>
          <a:prstGeom prst="rect">
            <a:avLst/>
          </a:prstGeom>
        </p:spPr>
      </p:pic>
    </p:spTree>
    <p:extLst>
      <p:ext uri="{BB962C8B-B14F-4D97-AF65-F5344CB8AC3E}">
        <p14:creationId xmlns:p14="http://schemas.microsoft.com/office/powerpoint/2010/main" val="37333042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4E1820-3CBC-F049-ADE7-9AC045626AEE}"/>
              </a:ext>
            </a:extLst>
          </p:cNvPr>
          <p:cNvSpPr>
            <a:spLocks noGrp="1"/>
          </p:cNvSpPr>
          <p:nvPr>
            <p:ph type="title"/>
          </p:nvPr>
        </p:nvSpPr>
        <p:spPr/>
        <p:txBody>
          <a:bodyPr/>
          <a:lstStyle/>
          <a:p>
            <a:r>
              <a:rPr lang="en-US" dirty="0"/>
              <a:t>Transport Equation</a:t>
            </a:r>
          </a:p>
        </p:txBody>
      </p:sp>
      <p:pic>
        <p:nvPicPr>
          <p:cNvPr id="4" name="Picture 3">
            <a:extLst>
              <a:ext uri="{FF2B5EF4-FFF2-40B4-BE49-F238E27FC236}">
                <a16:creationId xmlns:a16="http://schemas.microsoft.com/office/drawing/2014/main" id="{257E36D1-CFC6-CF44-809D-8D8C5C77F304}"/>
              </a:ext>
            </a:extLst>
          </p:cNvPr>
          <p:cNvPicPr>
            <a:picLocks noChangeAspect="1"/>
          </p:cNvPicPr>
          <p:nvPr/>
        </p:nvPicPr>
        <p:blipFill>
          <a:blip r:embed="rId2"/>
          <a:stretch>
            <a:fillRect/>
          </a:stretch>
        </p:blipFill>
        <p:spPr>
          <a:xfrm>
            <a:off x="869950" y="2247145"/>
            <a:ext cx="10350500" cy="2603500"/>
          </a:xfrm>
          <a:prstGeom prst="rect">
            <a:avLst/>
          </a:prstGeom>
        </p:spPr>
      </p:pic>
    </p:spTree>
    <p:extLst>
      <p:ext uri="{BB962C8B-B14F-4D97-AF65-F5344CB8AC3E}">
        <p14:creationId xmlns:p14="http://schemas.microsoft.com/office/powerpoint/2010/main" val="12346982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A2B82B-7FC4-204C-A26D-03ED3D8B9619}"/>
              </a:ext>
            </a:extLst>
          </p:cNvPr>
          <p:cNvSpPr>
            <a:spLocks noGrp="1"/>
          </p:cNvSpPr>
          <p:nvPr>
            <p:ph type="title"/>
          </p:nvPr>
        </p:nvSpPr>
        <p:spPr/>
        <p:txBody>
          <a:bodyPr/>
          <a:lstStyle/>
          <a:p>
            <a:r>
              <a:rPr lang="en-US" dirty="0"/>
              <a:t>GWT Packages</a:t>
            </a:r>
          </a:p>
        </p:txBody>
      </p:sp>
      <p:pic>
        <p:nvPicPr>
          <p:cNvPr id="3" name="Picture 2">
            <a:extLst>
              <a:ext uri="{FF2B5EF4-FFF2-40B4-BE49-F238E27FC236}">
                <a16:creationId xmlns:a16="http://schemas.microsoft.com/office/drawing/2014/main" id="{3DBF1D17-0F15-C14E-9866-4F965EC62D9A}"/>
              </a:ext>
            </a:extLst>
          </p:cNvPr>
          <p:cNvPicPr>
            <a:picLocks noChangeAspect="1"/>
          </p:cNvPicPr>
          <p:nvPr/>
        </p:nvPicPr>
        <p:blipFill>
          <a:blip r:embed="rId2"/>
          <a:stretch>
            <a:fillRect/>
          </a:stretch>
        </p:blipFill>
        <p:spPr>
          <a:xfrm>
            <a:off x="2627271" y="1306193"/>
            <a:ext cx="7654636" cy="4675909"/>
          </a:xfrm>
          <a:prstGeom prst="rect">
            <a:avLst/>
          </a:prstGeom>
        </p:spPr>
      </p:pic>
    </p:spTree>
    <p:extLst>
      <p:ext uri="{BB962C8B-B14F-4D97-AF65-F5344CB8AC3E}">
        <p14:creationId xmlns:p14="http://schemas.microsoft.com/office/powerpoint/2010/main" val="23903890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2D8B72-F0A2-854B-BEFC-ECCB46DD21D2}"/>
              </a:ext>
            </a:extLst>
          </p:cNvPr>
          <p:cNvSpPr>
            <a:spLocks noGrp="1"/>
          </p:cNvSpPr>
          <p:nvPr>
            <p:ph type="title"/>
          </p:nvPr>
        </p:nvSpPr>
        <p:spPr/>
        <p:txBody>
          <a:bodyPr/>
          <a:lstStyle/>
          <a:p>
            <a:r>
              <a:rPr lang="en-US" dirty="0"/>
              <a:t>Domain and Package Structure</a:t>
            </a:r>
          </a:p>
        </p:txBody>
      </p:sp>
      <p:pic>
        <p:nvPicPr>
          <p:cNvPr id="3" name="Picture 2">
            <a:extLst>
              <a:ext uri="{FF2B5EF4-FFF2-40B4-BE49-F238E27FC236}">
                <a16:creationId xmlns:a16="http://schemas.microsoft.com/office/drawing/2014/main" id="{154C0171-55B7-8146-9335-968F967083B0}"/>
              </a:ext>
            </a:extLst>
          </p:cNvPr>
          <p:cNvPicPr>
            <a:picLocks noChangeAspect="1"/>
          </p:cNvPicPr>
          <p:nvPr/>
        </p:nvPicPr>
        <p:blipFill>
          <a:blip r:embed="rId2"/>
          <a:stretch>
            <a:fillRect/>
          </a:stretch>
        </p:blipFill>
        <p:spPr>
          <a:xfrm>
            <a:off x="2665694" y="1295400"/>
            <a:ext cx="6860612" cy="5152516"/>
          </a:xfrm>
          <a:prstGeom prst="rect">
            <a:avLst/>
          </a:prstGeom>
        </p:spPr>
      </p:pic>
    </p:spTree>
    <p:extLst>
      <p:ext uri="{BB962C8B-B14F-4D97-AF65-F5344CB8AC3E}">
        <p14:creationId xmlns:p14="http://schemas.microsoft.com/office/powerpoint/2010/main" val="6593236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9B03F0-5E77-074B-AB52-FCD5827C492D}"/>
              </a:ext>
            </a:extLst>
          </p:cNvPr>
          <p:cNvSpPr>
            <a:spLocks noGrp="1"/>
          </p:cNvSpPr>
          <p:nvPr>
            <p:ph type="title"/>
          </p:nvPr>
        </p:nvSpPr>
        <p:spPr/>
        <p:txBody>
          <a:bodyPr/>
          <a:lstStyle/>
          <a:p>
            <a:r>
              <a:rPr lang="en-US" dirty="0"/>
              <a:t>Typical GWF-GWT Simulation</a:t>
            </a:r>
          </a:p>
        </p:txBody>
      </p:sp>
      <p:pic>
        <p:nvPicPr>
          <p:cNvPr id="3" name="Picture 2">
            <a:extLst>
              <a:ext uri="{FF2B5EF4-FFF2-40B4-BE49-F238E27FC236}">
                <a16:creationId xmlns:a16="http://schemas.microsoft.com/office/drawing/2014/main" id="{2EF311A8-7B35-5641-B48B-05634ABD49CF}"/>
              </a:ext>
            </a:extLst>
          </p:cNvPr>
          <p:cNvPicPr>
            <a:picLocks noChangeAspect="1"/>
          </p:cNvPicPr>
          <p:nvPr/>
        </p:nvPicPr>
        <p:blipFill>
          <a:blip r:embed="rId2"/>
          <a:stretch>
            <a:fillRect/>
          </a:stretch>
        </p:blipFill>
        <p:spPr>
          <a:xfrm>
            <a:off x="1060450" y="2076450"/>
            <a:ext cx="10071100" cy="2705100"/>
          </a:xfrm>
          <a:prstGeom prst="rect">
            <a:avLst/>
          </a:prstGeom>
        </p:spPr>
      </p:pic>
    </p:spTree>
    <p:extLst>
      <p:ext uri="{BB962C8B-B14F-4D97-AF65-F5344CB8AC3E}">
        <p14:creationId xmlns:p14="http://schemas.microsoft.com/office/powerpoint/2010/main" val="6646895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F8369E-4A36-014C-9A18-45950AEB7A57}"/>
              </a:ext>
            </a:extLst>
          </p:cNvPr>
          <p:cNvSpPr>
            <a:spLocks noGrp="1"/>
          </p:cNvSpPr>
          <p:nvPr>
            <p:ph type="title"/>
          </p:nvPr>
        </p:nvSpPr>
        <p:spPr/>
        <p:txBody>
          <a:bodyPr/>
          <a:lstStyle/>
          <a:p>
            <a:r>
              <a:rPr lang="en-US" dirty="0"/>
              <a:t>Simulation Name File</a:t>
            </a:r>
          </a:p>
        </p:txBody>
      </p:sp>
      <p:pic>
        <p:nvPicPr>
          <p:cNvPr id="3" name="Picture 2">
            <a:extLst>
              <a:ext uri="{FF2B5EF4-FFF2-40B4-BE49-F238E27FC236}">
                <a16:creationId xmlns:a16="http://schemas.microsoft.com/office/drawing/2014/main" id="{004AC025-B03F-AE48-AD8B-BF9A889ECC50}"/>
              </a:ext>
            </a:extLst>
          </p:cNvPr>
          <p:cNvPicPr>
            <a:picLocks noChangeAspect="1"/>
          </p:cNvPicPr>
          <p:nvPr/>
        </p:nvPicPr>
        <p:blipFill>
          <a:blip r:embed="rId2"/>
          <a:stretch>
            <a:fillRect/>
          </a:stretch>
        </p:blipFill>
        <p:spPr>
          <a:xfrm>
            <a:off x="3047227" y="1295400"/>
            <a:ext cx="6469507" cy="4994275"/>
          </a:xfrm>
          <a:prstGeom prst="rect">
            <a:avLst/>
          </a:prstGeom>
        </p:spPr>
      </p:pic>
    </p:spTree>
    <p:extLst>
      <p:ext uri="{BB962C8B-B14F-4D97-AF65-F5344CB8AC3E}">
        <p14:creationId xmlns:p14="http://schemas.microsoft.com/office/powerpoint/2010/main" val="4160902857"/>
      </p:ext>
    </p:extLst>
  </p:cSld>
  <p:clrMapOvr>
    <a:masterClrMapping/>
  </p:clrMapOvr>
</p:sld>
</file>

<file path=ppt/theme/theme1.xml><?xml version="1.0" encoding="utf-8"?>
<a:theme xmlns:a="http://schemas.openxmlformats.org/drawingml/2006/main" name="dark-blue-templat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dark-blue-template">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4000" b="0" i="0" u="none" strike="noStrike" cap="none" normalizeH="0" baseline="0">
            <a:ln>
              <a:noFill/>
            </a:ln>
            <a:solidFill>
              <a:schemeClr val="tx1"/>
            </a:solidFill>
            <a:effectLst/>
            <a:latin typeface="Arial" charset="0"/>
            <a:ea typeface="ＭＳ Ｐゴシック"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4000" b="0" i="0" u="none" strike="noStrike" cap="none" normalizeH="0" baseline="0">
            <a:ln>
              <a:noFill/>
            </a:ln>
            <a:solidFill>
              <a:schemeClr val="tx1"/>
            </a:solidFill>
            <a:effectLst/>
            <a:latin typeface="Arial" charset="0"/>
            <a:ea typeface="ＭＳ Ｐゴシック" charset="0"/>
          </a:defRPr>
        </a:defPPr>
      </a:lstStyle>
    </a:lnDef>
  </a:objectDefaults>
  <a:extraClrSchemeLst>
    <a:extraClrScheme>
      <a:clrScheme name="dark-blue-templat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ark-blue-templat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ark-blue-templat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ark-blue-templat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ark-blue-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ark-blue-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ark-blue-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{B0B4038A-C1B7-914A-B120-4AFE9E457026}tf10001071</Template>
  <TotalTime>23195</TotalTime>
  <Pages>4</Pages>
  <Words>600</Words>
  <Application>Microsoft Macintosh PowerPoint</Application>
  <PresentationFormat>Widescreen</PresentationFormat>
  <Paragraphs>77</Paragraphs>
  <Slides>23</Slides>
  <Notes>8</Notes>
  <HiddenSlides>0</HiddenSlides>
  <MMClips>3</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23</vt:i4>
      </vt:variant>
    </vt:vector>
  </HeadingPairs>
  <TitlesOfParts>
    <vt:vector size="27" baseType="lpstr">
      <vt:lpstr>Arial</vt:lpstr>
      <vt:lpstr>Times New Roman</vt:lpstr>
      <vt:lpstr>Wingdings</vt:lpstr>
      <vt:lpstr>dark-blue-template</vt:lpstr>
      <vt:lpstr>MODFLOW 6 Groundwater Transport Model</vt:lpstr>
      <vt:lpstr>MODFLOW 6 groundwater transport model</vt:lpstr>
      <vt:lpstr>Transport Model</vt:lpstr>
      <vt:lpstr>Documentation in Preparation</vt:lpstr>
      <vt:lpstr>Transport Equation</vt:lpstr>
      <vt:lpstr>GWT Packages</vt:lpstr>
      <vt:lpstr>Domain and Package Structure</vt:lpstr>
      <vt:lpstr>Typical GWF-GWT Simulation</vt:lpstr>
      <vt:lpstr>Simulation Name File</vt:lpstr>
      <vt:lpstr>Model Name Files</vt:lpstr>
      <vt:lpstr>Limitations</vt:lpstr>
      <vt:lpstr>Newton Formulation for Dry Cells</vt:lpstr>
      <vt:lpstr>Transport Formulation for Dry Cells</vt:lpstr>
      <vt:lpstr>Keating Example</vt:lpstr>
      <vt:lpstr>SEAWAT Capabilities</vt:lpstr>
      <vt:lpstr>Freshwater Head Formulation</vt:lpstr>
      <vt:lpstr>Alternative Hydraulic Head Formulation</vt:lpstr>
      <vt:lpstr>Hydraulic-Head Formulation Manuscript</vt:lpstr>
      <vt:lpstr>MODFLOW 6 Animation</vt:lpstr>
      <vt:lpstr>Elder-Like Problem</vt:lpstr>
      <vt:lpstr>Unstructured Cross-Section Simulation</vt:lpstr>
      <vt:lpstr>Examples Document</vt:lpstr>
      <vt:lpstr>QUESTIONS?</vt:lpstr>
    </vt:vector>
  </TitlesOfParts>
  <Company>U.S. Geological Survey</Company>
  <LinksUpToDate>false</LinksUpToDate>
  <SharedDoc>false</SharedDoc>
  <HyperlinkBase>http://www.usgs.gov/visual-id/specs/slides/slide.html</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Template for Title Slide</dc:title>
  <dc:subject>Presentation format with USGS Visual Identity</dc:subject>
  <dc:creator>cmorganwalp</dc:creator>
  <cp:keywords/>
  <dc:description>Updated to incorporate revised Visual Identity (VID)System guidelines on fonts.  An exception to using the VID fonts is allowed for presentation materials.   The font Arial should be substituted for the VID fonts Univers Condensed Bold and Times Roman</dc:description>
  <cp:lastModifiedBy>Hughes, Joseph D</cp:lastModifiedBy>
  <cp:revision>767</cp:revision>
  <cp:lastPrinted>2014-05-20T14:47:17Z</cp:lastPrinted>
  <dcterms:created xsi:type="dcterms:W3CDTF">2009-08-04T14:01:06Z</dcterms:created>
  <dcterms:modified xsi:type="dcterms:W3CDTF">2019-12-11T20:53:35Z</dcterms:modified>
</cp:coreProperties>
</file>